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27" r:id="rId2"/>
    <p:sldId id="363" r:id="rId3"/>
    <p:sldId id="328" r:id="rId4"/>
    <p:sldId id="331" r:id="rId5"/>
    <p:sldId id="322" r:id="rId6"/>
    <p:sldId id="330" r:id="rId7"/>
    <p:sldId id="263" r:id="rId8"/>
    <p:sldId id="349" r:id="rId9"/>
    <p:sldId id="310" r:id="rId10"/>
    <p:sldId id="337" r:id="rId11"/>
    <p:sldId id="293" r:id="rId12"/>
    <p:sldId id="285" r:id="rId13"/>
    <p:sldId id="335" r:id="rId14"/>
    <p:sldId id="345" r:id="rId15"/>
    <p:sldId id="348" r:id="rId16"/>
    <p:sldId id="333" r:id="rId17"/>
    <p:sldId id="334" r:id="rId18"/>
    <p:sldId id="364" r:id="rId19"/>
    <p:sldId id="304" r:id="rId20"/>
    <p:sldId id="340" r:id="rId21"/>
    <p:sldId id="294" r:id="rId22"/>
    <p:sldId id="295" r:id="rId23"/>
    <p:sldId id="351" r:id="rId24"/>
    <p:sldId id="350" r:id="rId25"/>
    <p:sldId id="352" r:id="rId26"/>
    <p:sldId id="400" r:id="rId27"/>
    <p:sldId id="396" r:id="rId28"/>
    <p:sldId id="397" r:id="rId29"/>
    <p:sldId id="365" r:id="rId30"/>
    <p:sldId id="371" r:id="rId31"/>
    <p:sldId id="374" r:id="rId32"/>
    <p:sldId id="377" r:id="rId33"/>
    <p:sldId id="384" r:id="rId34"/>
    <p:sldId id="354" r:id="rId35"/>
    <p:sldId id="356" r:id="rId36"/>
    <p:sldId id="385" r:id="rId37"/>
    <p:sldId id="388" r:id="rId38"/>
    <p:sldId id="395" r:id="rId39"/>
    <p:sldId id="359" r:id="rId40"/>
    <p:sldId id="398" r:id="rId41"/>
    <p:sldId id="36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03" autoAdjust="0"/>
  </p:normalViewPr>
  <p:slideViewPr>
    <p:cSldViewPr>
      <p:cViewPr>
        <p:scale>
          <a:sx n="80" d="100"/>
          <a:sy n="80" d="100"/>
        </p:scale>
        <p:origin x="-49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C5CC4-AF7B-44F7-8ECA-D5C8CFAF72C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84C2D2F-F98B-4ECE-8921-2EFF3F7589DB}">
      <dgm:prSet phldrT="[Text]"/>
      <dgm:spPr/>
      <dgm:t>
        <a:bodyPr/>
        <a:lstStyle/>
        <a:p>
          <a:r>
            <a:rPr kumimoji="1" lang="en-US" altLang="ja-JP" dirty="0" smtClean="0"/>
            <a:t>Film production</a:t>
          </a:r>
          <a:endParaRPr kumimoji="1" lang="ja-JP" altLang="en-US"/>
        </a:p>
      </dgm:t>
    </dgm:pt>
    <dgm:pt modelId="{43A92EDC-D615-4ABC-8A02-2A3922079F83}" type="parTrans" cxnId="{FD62E723-43D2-44DE-9D7D-2C4186ACC592}">
      <dgm:prSet/>
      <dgm:spPr/>
      <dgm:t>
        <a:bodyPr/>
        <a:lstStyle/>
        <a:p>
          <a:endParaRPr kumimoji="1" lang="ja-JP" altLang="en-US"/>
        </a:p>
      </dgm:t>
    </dgm:pt>
    <dgm:pt modelId="{FD4E286C-0956-4FAB-BFE2-CCD0D8DF3E88}" type="sibTrans" cxnId="{FD62E723-43D2-44DE-9D7D-2C4186ACC592}">
      <dgm:prSet/>
      <dgm:spPr/>
      <dgm:t>
        <a:bodyPr/>
        <a:lstStyle/>
        <a:p>
          <a:endParaRPr kumimoji="1" lang="ja-JP" altLang="en-US"/>
        </a:p>
      </dgm:t>
    </dgm:pt>
    <dgm:pt modelId="{2AD4EFC4-1715-4E88-9013-9F21BA43CD85}">
      <dgm:prSet phldrT="[Text]"/>
      <dgm:spPr/>
      <dgm:t>
        <a:bodyPr/>
        <a:lstStyle/>
        <a:p>
          <a:r>
            <a:rPr kumimoji="1" lang="en-US" altLang="ja-JP" dirty="0" smtClean="0"/>
            <a:t>Performance check</a:t>
          </a:r>
          <a:endParaRPr kumimoji="1" lang="ja-JP" altLang="en-US"/>
        </a:p>
      </dgm:t>
    </dgm:pt>
    <dgm:pt modelId="{7110084D-BFAB-49EE-AE57-B9A25B6C15D4}" type="parTrans" cxnId="{E6131FFD-DC94-4348-91A9-5F1AF1F1282A}">
      <dgm:prSet/>
      <dgm:spPr/>
      <dgm:t>
        <a:bodyPr/>
        <a:lstStyle/>
        <a:p>
          <a:endParaRPr kumimoji="1" lang="ja-JP" altLang="en-US"/>
        </a:p>
      </dgm:t>
    </dgm:pt>
    <dgm:pt modelId="{5DD6C7C9-AD54-410A-98F7-B5D00090FBAC}" type="sibTrans" cxnId="{E6131FFD-DC94-4348-91A9-5F1AF1F1282A}">
      <dgm:prSet/>
      <dgm:spPr/>
      <dgm:t>
        <a:bodyPr/>
        <a:lstStyle/>
        <a:p>
          <a:endParaRPr kumimoji="1" lang="ja-JP" altLang="en-US"/>
        </a:p>
      </dgm:t>
    </dgm:pt>
    <dgm:pt modelId="{0BCE71AC-AD77-4361-965B-F355A463D64E}">
      <dgm:prSet phldrT="[Text]"/>
      <dgm:spPr/>
      <dgm:t>
        <a:bodyPr/>
        <a:lstStyle/>
        <a:p>
          <a:r>
            <a:rPr kumimoji="1" lang="en-US" altLang="ja-JP" dirty="0" smtClean="0"/>
            <a:t>Development</a:t>
          </a:r>
          <a:endParaRPr kumimoji="1" lang="ja-JP" altLang="en-US"/>
        </a:p>
      </dgm:t>
    </dgm:pt>
    <dgm:pt modelId="{EACF609B-3AA7-41BB-84F2-A82698CD58D5}" type="parTrans" cxnId="{D3F81E92-1923-4EEE-8BD4-CE05276DD820}">
      <dgm:prSet/>
      <dgm:spPr/>
      <dgm:t>
        <a:bodyPr/>
        <a:lstStyle/>
        <a:p>
          <a:endParaRPr kumimoji="1" lang="ja-JP" altLang="en-US"/>
        </a:p>
      </dgm:t>
    </dgm:pt>
    <dgm:pt modelId="{91DCE656-B872-4EB0-A0C9-F52E70DA8BE5}" type="sibTrans" cxnId="{D3F81E92-1923-4EEE-8BD4-CE05276DD820}">
      <dgm:prSet/>
      <dgm:spPr/>
      <dgm:t>
        <a:bodyPr/>
        <a:lstStyle/>
        <a:p>
          <a:endParaRPr kumimoji="1" lang="ja-JP" altLang="en-US"/>
        </a:p>
      </dgm:t>
    </dgm:pt>
    <dgm:pt modelId="{CC6B2D18-3FA7-4A80-9ABB-58AFEEE7D828}">
      <dgm:prSet phldrT="[Text]"/>
      <dgm:spPr/>
      <dgm:t>
        <a:bodyPr/>
        <a:lstStyle/>
        <a:p>
          <a:r>
            <a:rPr kumimoji="1" lang="en-US" altLang="ja-JP" dirty="0" smtClean="0"/>
            <a:t>Scanning</a:t>
          </a:r>
          <a:endParaRPr kumimoji="1" lang="ja-JP" altLang="en-US"/>
        </a:p>
      </dgm:t>
    </dgm:pt>
    <dgm:pt modelId="{F8888EC9-7FED-4BC1-9B5E-0A60893BCD26}" type="parTrans" cxnId="{A5F2D324-5BC3-4326-9F1B-371577453A49}">
      <dgm:prSet/>
      <dgm:spPr/>
      <dgm:t>
        <a:bodyPr/>
        <a:lstStyle/>
        <a:p>
          <a:endParaRPr kumimoji="1" lang="ja-JP" altLang="en-US"/>
        </a:p>
      </dgm:t>
    </dgm:pt>
    <dgm:pt modelId="{4F4DD5A1-5B05-49FB-94FD-999A47B9E17C}" type="sibTrans" cxnId="{A5F2D324-5BC3-4326-9F1B-371577453A49}">
      <dgm:prSet/>
      <dgm:spPr/>
      <dgm:t>
        <a:bodyPr/>
        <a:lstStyle/>
        <a:p>
          <a:endParaRPr kumimoji="1" lang="ja-JP" altLang="en-US"/>
        </a:p>
      </dgm:t>
    </dgm:pt>
    <dgm:pt modelId="{C9C337A0-C170-4DB7-A580-85E7DA2C28B3}" type="pres">
      <dgm:prSet presAssocID="{F3EC5CC4-AF7B-44F7-8ECA-D5C8CFAF72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82409EC-1EFB-41E5-8C2B-0A47EA7A1823}" type="pres">
      <dgm:prSet presAssocID="{884C2D2F-F98B-4ECE-8921-2EFF3F7589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CA9C2A3-FC11-44B7-92B6-E1C9FC923215}" type="pres">
      <dgm:prSet presAssocID="{884C2D2F-F98B-4ECE-8921-2EFF3F7589DB}" presName="spNode" presStyleCnt="0"/>
      <dgm:spPr/>
    </dgm:pt>
    <dgm:pt modelId="{2448A801-158C-4271-B53D-181871C40602}" type="pres">
      <dgm:prSet presAssocID="{FD4E286C-0956-4FAB-BFE2-CCD0D8DF3E88}" presName="sibTrans" presStyleLbl="sibTrans1D1" presStyleIdx="0" presStyleCnt="4"/>
      <dgm:spPr/>
      <dgm:t>
        <a:bodyPr/>
        <a:lstStyle/>
        <a:p>
          <a:endParaRPr kumimoji="1" lang="ja-JP" altLang="en-US"/>
        </a:p>
      </dgm:t>
    </dgm:pt>
    <dgm:pt modelId="{D1B1F823-BFEB-48F2-8F59-40EB3B334BA1}" type="pres">
      <dgm:prSet presAssocID="{2AD4EFC4-1715-4E88-9013-9F21BA43CD8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FB82E4-14F8-4B4D-A736-D3B65239E5D0}" type="pres">
      <dgm:prSet presAssocID="{2AD4EFC4-1715-4E88-9013-9F21BA43CD85}" presName="spNode" presStyleCnt="0"/>
      <dgm:spPr/>
    </dgm:pt>
    <dgm:pt modelId="{4BB1E55F-1715-45FC-86D7-3F77B82FE57E}" type="pres">
      <dgm:prSet presAssocID="{5DD6C7C9-AD54-410A-98F7-B5D00090FBAC}" presName="sibTrans" presStyleLbl="sibTrans1D1" presStyleIdx="1" presStyleCnt="4"/>
      <dgm:spPr/>
      <dgm:t>
        <a:bodyPr/>
        <a:lstStyle/>
        <a:p>
          <a:endParaRPr kumimoji="1" lang="ja-JP" altLang="en-US"/>
        </a:p>
      </dgm:t>
    </dgm:pt>
    <dgm:pt modelId="{3B5E34F5-3AD4-4417-ACAC-57C8C2BEA73D}" type="pres">
      <dgm:prSet presAssocID="{0BCE71AC-AD77-4361-965B-F355A463D64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6EC510-6D40-4280-8993-51AF75418D33}" type="pres">
      <dgm:prSet presAssocID="{0BCE71AC-AD77-4361-965B-F355A463D64E}" presName="spNode" presStyleCnt="0"/>
      <dgm:spPr/>
    </dgm:pt>
    <dgm:pt modelId="{69D0289F-AB00-4C80-9D04-48D73BCBB775}" type="pres">
      <dgm:prSet presAssocID="{91DCE656-B872-4EB0-A0C9-F52E70DA8BE5}" presName="sibTrans" presStyleLbl="sibTrans1D1" presStyleIdx="2" presStyleCnt="4"/>
      <dgm:spPr/>
      <dgm:t>
        <a:bodyPr/>
        <a:lstStyle/>
        <a:p>
          <a:endParaRPr kumimoji="1" lang="ja-JP" altLang="en-US"/>
        </a:p>
      </dgm:t>
    </dgm:pt>
    <dgm:pt modelId="{AECCD1A6-4FC5-47C8-99D5-84F87E577E5C}" type="pres">
      <dgm:prSet presAssocID="{CC6B2D18-3FA7-4A80-9ABB-58AFEEE7D82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24CF9E1-1CF5-4A93-8D34-1D32E7538399}" type="pres">
      <dgm:prSet presAssocID="{CC6B2D18-3FA7-4A80-9ABB-58AFEEE7D828}" presName="spNode" presStyleCnt="0"/>
      <dgm:spPr/>
    </dgm:pt>
    <dgm:pt modelId="{3EFB8F52-9A86-4D2F-8FC4-69EBE86910E3}" type="pres">
      <dgm:prSet presAssocID="{4F4DD5A1-5B05-49FB-94FD-999A47B9E17C}" presName="sibTrans" presStyleLbl="sibTrans1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77673DE2-1316-4D14-AF5E-F37A6EFBFD9E}" type="presOf" srcId="{2AD4EFC4-1715-4E88-9013-9F21BA43CD85}" destId="{D1B1F823-BFEB-48F2-8F59-40EB3B334BA1}" srcOrd="0" destOrd="0" presId="urn:microsoft.com/office/officeart/2005/8/layout/cycle6"/>
    <dgm:cxn modelId="{D3F81E92-1923-4EEE-8BD4-CE05276DD820}" srcId="{F3EC5CC4-AF7B-44F7-8ECA-D5C8CFAF72C2}" destId="{0BCE71AC-AD77-4361-965B-F355A463D64E}" srcOrd="2" destOrd="0" parTransId="{EACF609B-3AA7-41BB-84F2-A82698CD58D5}" sibTransId="{91DCE656-B872-4EB0-A0C9-F52E70DA8BE5}"/>
    <dgm:cxn modelId="{C768A873-31A0-47D1-9091-7E38093B8EF7}" type="presOf" srcId="{F3EC5CC4-AF7B-44F7-8ECA-D5C8CFAF72C2}" destId="{C9C337A0-C170-4DB7-A580-85E7DA2C28B3}" srcOrd="0" destOrd="0" presId="urn:microsoft.com/office/officeart/2005/8/layout/cycle6"/>
    <dgm:cxn modelId="{08A46DB7-F9DE-4E26-9A06-AD885E969849}" type="presOf" srcId="{4F4DD5A1-5B05-49FB-94FD-999A47B9E17C}" destId="{3EFB8F52-9A86-4D2F-8FC4-69EBE86910E3}" srcOrd="0" destOrd="0" presId="urn:microsoft.com/office/officeart/2005/8/layout/cycle6"/>
    <dgm:cxn modelId="{22B64C68-BC0D-4D3C-8B43-DE0A7305CC1A}" type="presOf" srcId="{CC6B2D18-3FA7-4A80-9ABB-58AFEEE7D828}" destId="{AECCD1A6-4FC5-47C8-99D5-84F87E577E5C}" srcOrd="0" destOrd="0" presId="urn:microsoft.com/office/officeart/2005/8/layout/cycle6"/>
    <dgm:cxn modelId="{81FC87E2-84C7-4548-84F3-319F5C420480}" type="presOf" srcId="{5DD6C7C9-AD54-410A-98F7-B5D00090FBAC}" destId="{4BB1E55F-1715-45FC-86D7-3F77B82FE57E}" srcOrd="0" destOrd="0" presId="urn:microsoft.com/office/officeart/2005/8/layout/cycle6"/>
    <dgm:cxn modelId="{99E7334C-2D5C-4DB6-B4EE-63868B1DA76B}" type="presOf" srcId="{FD4E286C-0956-4FAB-BFE2-CCD0D8DF3E88}" destId="{2448A801-158C-4271-B53D-181871C40602}" srcOrd="0" destOrd="0" presId="urn:microsoft.com/office/officeart/2005/8/layout/cycle6"/>
    <dgm:cxn modelId="{D618E423-C332-4E94-85D9-AB95596731AD}" type="presOf" srcId="{884C2D2F-F98B-4ECE-8921-2EFF3F7589DB}" destId="{F82409EC-1EFB-41E5-8C2B-0A47EA7A1823}" srcOrd="0" destOrd="0" presId="urn:microsoft.com/office/officeart/2005/8/layout/cycle6"/>
    <dgm:cxn modelId="{49CEDCA4-0790-4917-A125-37816AADFE69}" type="presOf" srcId="{91DCE656-B872-4EB0-A0C9-F52E70DA8BE5}" destId="{69D0289F-AB00-4C80-9D04-48D73BCBB775}" srcOrd="0" destOrd="0" presId="urn:microsoft.com/office/officeart/2005/8/layout/cycle6"/>
    <dgm:cxn modelId="{6B9546B6-B39A-4694-8BE2-3E267DFBBC0A}" type="presOf" srcId="{0BCE71AC-AD77-4361-965B-F355A463D64E}" destId="{3B5E34F5-3AD4-4417-ACAC-57C8C2BEA73D}" srcOrd="0" destOrd="0" presId="urn:microsoft.com/office/officeart/2005/8/layout/cycle6"/>
    <dgm:cxn modelId="{E6131FFD-DC94-4348-91A9-5F1AF1F1282A}" srcId="{F3EC5CC4-AF7B-44F7-8ECA-D5C8CFAF72C2}" destId="{2AD4EFC4-1715-4E88-9013-9F21BA43CD85}" srcOrd="1" destOrd="0" parTransId="{7110084D-BFAB-49EE-AE57-B9A25B6C15D4}" sibTransId="{5DD6C7C9-AD54-410A-98F7-B5D00090FBAC}"/>
    <dgm:cxn modelId="{FD62E723-43D2-44DE-9D7D-2C4186ACC592}" srcId="{F3EC5CC4-AF7B-44F7-8ECA-D5C8CFAF72C2}" destId="{884C2D2F-F98B-4ECE-8921-2EFF3F7589DB}" srcOrd="0" destOrd="0" parTransId="{43A92EDC-D615-4ABC-8A02-2A3922079F83}" sibTransId="{FD4E286C-0956-4FAB-BFE2-CCD0D8DF3E88}"/>
    <dgm:cxn modelId="{A5F2D324-5BC3-4326-9F1B-371577453A49}" srcId="{F3EC5CC4-AF7B-44F7-8ECA-D5C8CFAF72C2}" destId="{CC6B2D18-3FA7-4A80-9ABB-58AFEEE7D828}" srcOrd="3" destOrd="0" parTransId="{F8888EC9-7FED-4BC1-9B5E-0A60893BCD26}" sibTransId="{4F4DD5A1-5B05-49FB-94FD-999A47B9E17C}"/>
    <dgm:cxn modelId="{A7B459E7-8736-4905-95E1-721ED7F0E837}" type="presParOf" srcId="{C9C337A0-C170-4DB7-A580-85E7DA2C28B3}" destId="{F82409EC-1EFB-41E5-8C2B-0A47EA7A1823}" srcOrd="0" destOrd="0" presId="urn:microsoft.com/office/officeart/2005/8/layout/cycle6"/>
    <dgm:cxn modelId="{D190A8A6-ACD5-4EB6-83E1-8843E0882DAA}" type="presParOf" srcId="{C9C337A0-C170-4DB7-A580-85E7DA2C28B3}" destId="{7CA9C2A3-FC11-44B7-92B6-E1C9FC923215}" srcOrd="1" destOrd="0" presId="urn:microsoft.com/office/officeart/2005/8/layout/cycle6"/>
    <dgm:cxn modelId="{8568379F-A7D7-4F81-AEE2-EFD6EB85CFE2}" type="presParOf" srcId="{C9C337A0-C170-4DB7-A580-85E7DA2C28B3}" destId="{2448A801-158C-4271-B53D-181871C40602}" srcOrd="2" destOrd="0" presId="urn:microsoft.com/office/officeart/2005/8/layout/cycle6"/>
    <dgm:cxn modelId="{28462966-C632-4E77-9F4A-0D75E841A24B}" type="presParOf" srcId="{C9C337A0-C170-4DB7-A580-85E7DA2C28B3}" destId="{D1B1F823-BFEB-48F2-8F59-40EB3B334BA1}" srcOrd="3" destOrd="0" presId="urn:microsoft.com/office/officeart/2005/8/layout/cycle6"/>
    <dgm:cxn modelId="{DABAA561-3C82-423A-B2CB-89EA79502D5E}" type="presParOf" srcId="{C9C337A0-C170-4DB7-A580-85E7DA2C28B3}" destId="{D8FB82E4-14F8-4B4D-A736-D3B65239E5D0}" srcOrd="4" destOrd="0" presId="urn:microsoft.com/office/officeart/2005/8/layout/cycle6"/>
    <dgm:cxn modelId="{9F7C531A-EF2F-4F52-A5E1-4E2CCFDB1EFC}" type="presParOf" srcId="{C9C337A0-C170-4DB7-A580-85E7DA2C28B3}" destId="{4BB1E55F-1715-45FC-86D7-3F77B82FE57E}" srcOrd="5" destOrd="0" presId="urn:microsoft.com/office/officeart/2005/8/layout/cycle6"/>
    <dgm:cxn modelId="{1802F26C-390E-46BD-B176-60CDED347EE3}" type="presParOf" srcId="{C9C337A0-C170-4DB7-A580-85E7DA2C28B3}" destId="{3B5E34F5-3AD4-4417-ACAC-57C8C2BEA73D}" srcOrd="6" destOrd="0" presId="urn:microsoft.com/office/officeart/2005/8/layout/cycle6"/>
    <dgm:cxn modelId="{1CD011EC-D9D8-4681-9364-8E59A48B66EB}" type="presParOf" srcId="{C9C337A0-C170-4DB7-A580-85E7DA2C28B3}" destId="{D26EC510-6D40-4280-8993-51AF75418D33}" srcOrd="7" destOrd="0" presId="urn:microsoft.com/office/officeart/2005/8/layout/cycle6"/>
    <dgm:cxn modelId="{BD826EE4-57F2-47E0-ACCC-136954C5CF85}" type="presParOf" srcId="{C9C337A0-C170-4DB7-A580-85E7DA2C28B3}" destId="{69D0289F-AB00-4C80-9D04-48D73BCBB775}" srcOrd="8" destOrd="0" presId="urn:microsoft.com/office/officeart/2005/8/layout/cycle6"/>
    <dgm:cxn modelId="{EBA8BC76-B67C-4308-AF5E-BC6BEE5A6DBF}" type="presParOf" srcId="{C9C337A0-C170-4DB7-A580-85E7DA2C28B3}" destId="{AECCD1A6-4FC5-47C8-99D5-84F87E577E5C}" srcOrd="9" destOrd="0" presId="urn:microsoft.com/office/officeart/2005/8/layout/cycle6"/>
    <dgm:cxn modelId="{AE0CC65F-2223-4C28-B8E2-0549BF5D1DD1}" type="presParOf" srcId="{C9C337A0-C170-4DB7-A580-85E7DA2C28B3}" destId="{C24CF9E1-1CF5-4A93-8D34-1D32E7538399}" srcOrd="10" destOrd="0" presId="urn:microsoft.com/office/officeart/2005/8/layout/cycle6"/>
    <dgm:cxn modelId="{AD84446F-4047-45DA-8325-04757D78D45A}" type="presParOf" srcId="{C9C337A0-C170-4DB7-A580-85E7DA2C28B3}" destId="{3EFB8F52-9A86-4D2F-8FC4-69EBE86910E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980895-C0B6-4A26-A217-AFA72CCC0404}" type="doc">
      <dgm:prSet loTypeId="urn:microsoft.com/office/officeart/2005/8/layout/target2" loCatId="relationship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2B57C834-6D8D-43D3-8E75-EBE176616E74}">
      <dgm:prSet phldrT="[Text]"/>
      <dgm:spPr/>
      <dgm:t>
        <a:bodyPr/>
        <a:lstStyle/>
        <a:p>
          <a:r>
            <a:rPr lang="en-US" dirty="0" smtClean="0"/>
            <a:t>Emulsion technology</a:t>
          </a:r>
          <a:endParaRPr lang="en-US" dirty="0"/>
        </a:p>
      </dgm:t>
    </dgm:pt>
    <dgm:pt modelId="{92998BF8-B8E1-4C65-8047-296A02B724F9}" type="parTrans" cxnId="{706DAC19-27C6-465F-B1D6-51E0C1811745}">
      <dgm:prSet/>
      <dgm:spPr/>
      <dgm:t>
        <a:bodyPr/>
        <a:lstStyle/>
        <a:p>
          <a:endParaRPr lang="en-US"/>
        </a:p>
      </dgm:t>
    </dgm:pt>
    <dgm:pt modelId="{B7F6A061-B734-45F2-B96D-3D3710B32130}" type="sibTrans" cxnId="{706DAC19-27C6-465F-B1D6-51E0C1811745}">
      <dgm:prSet/>
      <dgm:spPr/>
      <dgm:t>
        <a:bodyPr/>
        <a:lstStyle/>
        <a:p>
          <a:endParaRPr lang="en-US"/>
        </a:p>
      </dgm:t>
    </dgm:pt>
    <dgm:pt modelId="{DBB223FA-2C2B-49E8-A080-A285AAD3E495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9D89D8B5-7046-4589-B43D-276777F65768}" type="parTrans" cxnId="{0C38D3DF-BE3C-4F71-8B7A-5EA8C37ADA96}">
      <dgm:prSet/>
      <dgm:spPr/>
      <dgm:t>
        <a:bodyPr/>
        <a:lstStyle/>
        <a:p>
          <a:endParaRPr lang="en-US"/>
        </a:p>
      </dgm:t>
    </dgm:pt>
    <dgm:pt modelId="{DC8C5F07-2A65-4986-8DF6-6680D3CBDB62}" type="sibTrans" cxnId="{0C38D3DF-BE3C-4F71-8B7A-5EA8C37ADA96}">
      <dgm:prSet/>
      <dgm:spPr/>
      <dgm:t>
        <a:bodyPr/>
        <a:lstStyle/>
        <a:p>
          <a:endParaRPr lang="en-US"/>
        </a:p>
      </dgm:t>
    </dgm:pt>
    <dgm:pt modelId="{56D1FAC2-A8B7-40D5-8C50-B2213C4B4406}">
      <dgm:prSet phldrT="[Text]"/>
      <dgm:spPr/>
      <dgm:t>
        <a:bodyPr/>
        <a:lstStyle/>
        <a:p>
          <a:r>
            <a:rPr lang="en-US" dirty="0" smtClean="0"/>
            <a:t>Scanning</a:t>
          </a:r>
          <a:endParaRPr lang="en-US" dirty="0"/>
        </a:p>
      </dgm:t>
    </dgm:pt>
    <dgm:pt modelId="{44B0E9A1-9465-4D34-BB84-67FC12C496BB}" type="parTrans" cxnId="{D61E73AA-51EB-4617-8154-31147FA4C33A}">
      <dgm:prSet/>
      <dgm:spPr/>
      <dgm:t>
        <a:bodyPr/>
        <a:lstStyle/>
        <a:p>
          <a:endParaRPr lang="en-US"/>
        </a:p>
      </dgm:t>
    </dgm:pt>
    <dgm:pt modelId="{D282F700-2A29-4004-BB61-05C5E0BA82AE}" type="sibTrans" cxnId="{D61E73AA-51EB-4617-8154-31147FA4C33A}">
      <dgm:prSet/>
      <dgm:spPr/>
      <dgm:t>
        <a:bodyPr/>
        <a:lstStyle/>
        <a:p>
          <a:endParaRPr lang="en-US"/>
        </a:p>
      </dgm:t>
    </dgm:pt>
    <dgm:pt modelId="{FED9D3B8-DF75-43BD-A2C5-A34A6AB7014B}">
      <dgm:prSet phldrT="[Text]"/>
      <dgm:spPr/>
      <dgm:t>
        <a:bodyPr/>
        <a:lstStyle/>
        <a:p>
          <a:r>
            <a:rPr lang="en-US" dirty="0" smtClean="0"/>
            <a:t>Detector production</a:t>
          </a:r>
          <a:endParaRPr lang="en-US" dirty="0"/>
        </a:p>
      </dgm:t>
    </dgm:pt>
    <dgm:pt modelId="{F8307B64-DC00-4D2A-930F-0FB4CC4F37C7}" type="parTrans" cxnId="{63BF2AF0-35CD-4E77-B796-ED297B37DCD4}">
      <dgm:prSet/>
      <dgm:spPr/>
      <dgm:t>
        <a:bodyPr/>
        <a:lstStyle/>
        <a:p>
          <a:endParaRPr lang="en-US"/>
        </a:p>
      </dgm:t>
    </dgm:pt>
    <dgm:pt modelId="{4B488CBE-B512-4259-930F-196A612C7C4E}" type="sibTrans" cxnId="{63BF2AF0-35CD-4E77-B796-ED297B37DCD4}">
      <dgm:prSet/>
      <dgm:spPr/>
      <dgm:t>
        <a:bodyPr/>
        <a:lstStyle/>
        <a:p>
          <a:endParaRPr lang="en-US"/>
        </a:p>
      </dgm:t>
    </dgm:pt>
    <dgm:pt modelId="{0EDFC395-D654-41EE-A88C-B5D49DAB0A75}">
      <dgm:prSet phldrT="[Text]"/>
      <dgm:spPr/>
      <dgm:t>
        <a:bodyPr/>
        <a:lstStyle/>
        <a:p>
          <a:r>
            <a:rPr lang="en-US" dirty="0" smtClean="0"/>
            <a:t>Microscope readout</a:t>
          </a:r>
          <a:endParaRPr lang="en-US" dirty="0"/>
        </a:p>
      </dgm:t>
    </dgm:pt>
    <dgm:pt modelId="{32190B38-9205-48B4-8E33-EDF6F868DA97}" type="parTrans" cxnId="{9AD7ED85-2D97-4918-A3E3-BB3B77FB7559}">
      <dgm:prSet/>
      <dgm:spPr/>
      <dgm:t>
        <a:bodyPr/>
        <a:lstStyle/>
        <a:p>
          <a:endParaRPr lang="en-US"/>
        </a:p>
      </dgm:t>
    </dgm:pt>
    <dgm:pt modelId="{963AC6E7-5408-4DFD-BD76-AFB0CE1AECB4}" type="sibTrans" cxnId="{9AD7ED85-2D97-4918-A3E3-BB3B77FB7559}">
      <dgm:prSet/>
      <dgm:spPr/>
      <dgm:t>
        <a:bodyPr/>
        <a:lstStyle/>
        <a:p>
          <a:endParaRPr lang="en-US"/>
        </a:p>
      </dgm:t>
    </dgm:pt>
    <dgm:pt modelId="{1A7A1083-DB45-4D5D-B552-2140F3B58FF7}">
      <dgm:prSet phldrT="[Text]"/>
      <dgm:spPr/>
      <dgm:t>
        <a:bodyPr/>
        <a:lstStyle/>
        <a:p>
          <a:r>
            <a:rPr lang="en-US" dirty="0" smtClean="0"/>
            <a:t>Reconstruction</a:t>
          </a:r>
          <a:endParaRPr lang="en-US" dirty="0"/>
        </a:p>
      </dgm:t>
    </dgm:pt>
    <dgm:pt modelId="{4DE27442-5879-49D3-ABAD-8B2C9275B06F}" type="parTrans" cxnId="{538B6F5E-3CA3-482B-A9C8-4F496CA90284}">
      <dgm:prSet/>
      <dgm:spPr/>
      <dgm:t>
        <a:bodyPr/>
        <a:lstStyle/>
        <a:p>
          <a:endParaRPr lang="en-US"/>
        </a:p>
      </dgm:t>
    </dgm:pt>
    <dgm:pt modelId="{CAB4BF19-836C-4213-AAA1-DBD182A8E23E}" type="sibTrans" cxnId="{538B6F5E-3CA3-482B-A9C8-4F496CA90284}">
      <dgm:prSet/>
      <dgm:spPr/>
      <dgm:t>
        <a:bodyPr/>
        <a:lstStyle/>
        <a:p>
          <a:endParaRPr lang="en-US"/>
        </a:p>
      </dgm:t>
    </dgm:pt>
    <dgm:pt modelId="{F60E5BB0-D737-4693-BAA0-475CE340C265}">
      <dgm:prSet phldrT="[Text]"/>
      <dgm:spPr/>
      <dgm:t>
        <a:bodyPr/>
        <a:lstStyle/>
        <a:p>
          <a:r>
            <a:rPr lang="en-US" dirty="0" smtClean="0"/>
            <a:t>Development</a:t>
          </a:r>
          <a:endParaRPr lang="en-US" dirty="0"/>
        </a:p>
      </dgm:t>
    </dgm:pt>
    <dgm:pt modelId="{226A0040-C904-4AAC-88DC-5D8E077879EF}" type="parTrans" cxnId="{53EDB263-665B-45F9-AFEB-D981C295760B}">
      <dgm:prSet/>
      <dgm:spPr/>
      <dgm:t>
        <a:bodyPr/>
        <a:lstStyle/>
        <a:p>
          <a:endParaRPr lang="en-US"/>
        </a:p>
      </dgm:t>
    </dgm:pt>
    <dgm:pt modelId="{0BE6F59A-D100-4C75-AD9C-10690582996B}" type="sibTrans" cxnId="{53EDB263-665B-45F9-AFEB-D981C295760B}">
      <dgm:prSet/>
      <dgm:spPr/>
      <dgm:t>
        <a:bodyPr/>
        <a:lstStyle/>
        <a:p>
          <a:endParaRPr lang="en-US"/>
        </a:p>
      </dgm:t>
    </dgm:pt>
    <dgm:pt modelId="{A5CF0B07-AF7A-4046-8DC6-D7D47117E063}" type="pres">
      <dgm:prSet presAssocID="{C4980895-C0B6-4A26-A217-AFA72CCC040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0990E3-B83D-4489-AFF3-92C77626ACA1}" type="pres">
      <dgm:prSet presAssocID="{C4980895-C0B6-4A26-A217-AFA72CCC0404}" presName="outerBox" presStyleCnt="0"/>
      <dgm:spPr/>
    </dgm:pt>
    <dgm:pt modelId="{BB32E965-AD73-4686-B11D-F1C62DE303D0}" type="pres">
      <dgm:prSet presAssocID="{C4980895-C0B6-4A26-A217-AFA72CCC0404}" presName="outerBoxParent" presStyleLbl="node1" presStyleIdx="0" presStyleCnt="1"/>
      <dgm:spPr/>
      <dgm:t>
        <a:bodyPr/>
        <a:lstStyle/>
        <a:p>
          <a:endParaRPr lang="en-US"/>
        </a:p>
      </dgm:t>
    </dgm:pt>
    <dgm:pt modelId="{B2F7ED81-261C-440D-A902-9D5A03422BDA}" type="pres">
      <dgm:prSet presAssocID="{C4980895-C0B6-4A26-A217-AFA72CCC0404}" presName="outerBoxChildren" presStyleCnt="0"/>
      <dgm:spPr/>
    </dgm:pt>
    <dgm:pt modelId="{EF130B03-C7D6-4948-B951-63CE87D8CE8F}" type="pres">
      <dgm:prSet presAssocID="{DBB223FA-2C2B-49E8-A080-A285AAD3E495}" presName="oChild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65432-72BF-4E9A-9768-B085B7E2192A}" type="pres">
      <dgm:prSet presAssocID="{DC8C5F07-2A65-4986-8DF6-6680D3CBDB62}" presName="outerSibTrans" presStyleCnt="0"/>
      <dgm:spPr/>
    </dgm:pt>
    <dgm:pt modelId="{A65CEF5F-E0CA-4E91-B6A2-E8492FC8EA2E}" type="pres">
      <dgm:prSet presAssocID="{56D1FAC2-A8B7-40D5-8C50-B2213C4B4406}" presName="oChild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48694E-1C96-4864-A9DA-6CB902C1AAE8}" type="presOf" srcId="{FED9D3B8-DF75-43BD-A2C5-A34A6AB7014B}" destId="{EF130B03-C7D6-4948-B951-63CE87D8CE8F}" srcOrd="0" destOrd="1" presId="urn:microsoft.com/office/officeart/2005/8/layout/target2"/>
    <dgm:cxn modelId="{0C38D3DF-BE3C-4F71-8B7A-5EA8C37ADA96}" srcId="{2B57C834-6D8D-43D3-8E75-EBE176616E74}" destId="{DBB223FA-2C2B-49E8-A080-A285AAD3E495}" srcOrd="0" destOrd="0" parTransId="{9D89D8B5-7046-4589-B43D-276777F65768}" sibTransId="{DC8C5F07-2A65-4986-8DF6-6680D3CBDB62}"/>
    <dgm:cxn modelId="{593166D5-B287-4A37-AE6C-C603BA7BCE3D}" type="presOf" srcId="{0EDFC395-D654-41EE-A88C-B5D49DAB0A75}" destId="{A65CEF5F-E0CA-4E91-B6A2-E8492FC8EA2E}" srcOrd="0" destOrd="1" presId="urn:microsoft.com/office/officeart/2005/8/layout/target2"/>
    <dgm:cxn modelId="{D61E73AA-51EB-4617-8154-31147FA4C33A}" srcId="{2B57C834-6D8D-43D3-8E75-EBE176616E74}" destId="{56D1FAC2-A8B7-40D5-8C50-B2213C4B4406}" srcOrd="1" destOrd="0" parTransId="{44B0E9A1-9465-4D34-BB84-67FC12C496BB}" sibTransId="{D282F700-2A29-4004-BB61-05C5E0BA82AE}"/>
    <dgm:cxn modelId="{69722B87-5025-44BE-8021-5F7C4F48A884}" type="presOf" srcId="{C4980895-C0B6-4A26-A217-AFA72CCC0404}" destId="{A5CF0B07-AF7A-4046-8DC6-D7D47117E063}" srcOrd="0" destOrd="0" presId="urn:microsoft.com/office/officeart/2005/8/layout/target2"/>
    <dgm:cxn modelId="{538B6F5E-3CA3-482B-A9C8-4F496CA90284}" srcId="{56D1FAC2-A8B7-40D5-8C50-B2213C4B4406}" destId="{1A7A1083-DB45-4D5D-B552-2140F3B58FF7}" srcOrd="1" destOrd="0" parTransId="{4DE27442-5879-49D3-ABAD-8B2C9275B06F}" sibTransId="{CAB4BF19-836C-4213-AAA1-DBD182A8E23E}"/>
    <dgm:cxn modelId="{4B605AD2-F880-4A5A-AD27-5F3D9899E5F3}" type="presOf" srcId="{F60E5BB0-D737-4693-BAA0-475CE340C265}" destId="{EF130B03-C7D6-4948-B951-63CE87D8CE8F}" srcOrd="0" destOrd="2" presId="urn:microsoft.com/office/officeart/2005/8/layout/target2"/>
    <dgm:cxn modelId="{9AD7ED85-2D97-4918-A3E3-BB3B77FB7559}" srcId="{56D1FAC2-A8B7-40D5-8C50-B2213C4B4406}" destId="{0EDFC395-D654-41EE-A88C-B5D49DAB0A75}" srcOrd="0" destOrd="0" parTransId="{32190B38-9205-48B4-8E33-EDF6F868DA97}" sibTransId="{963AC6E7-5408-4DFD-BD76-AFB0CE1AECB4}"/>
    <dgm:cxn modelId="{F380CE4E-05A8-42D0-8D2C-AC3A05AB7684}" type="presOf" srcId="{56D1FAC2-A8B7-40D5-8C50-B2213C4B4406}" destId="{A65CEF5F-E0CA-4E91-B6A2-E8492FC8EA2E}" srcOrd="0" destOrd="0" presId="urn:microsoft.com/office/officeart/2005/8/layout/target2"/>
    <dgm:cxn modelId="{706DAC19-27C6-465F-B1D6-51E0C1811745}" srcId="{C4980895-C0B6-4A26-A217-AFA72CCC0404}" destId="{2B57C834-6D8D-43D3-8E75-EBE176616E74}" srcOrd="0" destOrd="0" parTransId="{92998BF8-B8E1-4C65-8047-296A02B724F9}" sibTransId="{B7F6A061-B734-45F2-B96D-3D3710B32130}"/>
    <dgm:cxn modelId="{48BEB857-EB65-4B3B-AA80-261650774A3B}" type="presOf" srcId="{1A7A1083-DB45-4D5D-B552-2140F3B58FF7}" destId="{A65CEF5F-E0CA-4E91-B6A2-E8492FC8EA2E}" srcOrd="0" destOrd="2" presId="urn:microsoft.com/office/officeart/2005/8/layout/target2"/>
    <dgm:cxn modelId="{53EDB263-665B-45F9-AFEB-D981C295760B}" srcId="{DBB223FA-2C2B-49E8-A080-A285AAD3E495}" destId="{F60E5BB0-D737-4693-BAA0-475CE340C265}" srcOrd="1" destOrd="0" parTransId="{226A0040-C904-4AAC-88DC-5D8E077879EF}" sibTransId="{0BE6F59A-D100-4C75-AD9C-10690582996B}"/>
    <dgm:cxn modelId="{E8D401D8-FA44-4AEA-9E55-B975ADD8205F}" type="presOf" srcId="{DBB223FA-2C2B-49E8-A080-A285AAD3E495}" destId="{EF130B03-C7D6-4948-B951-63CE87D8CE8F}" srcOrd="0" destOrd="0" presId="urn:microsoft.com/office/officeart/2005/8/layout/target2"/>
    <dgm:cxn modelId="{63BF2AF0-35CD-4E77-B796-ED297B37DCD4}" srcId="{DBB223FA-2C2B-49E8-A080-A285AAD3E495}" destId="{FED9D3B8-DF75-43BD-A2C5-A34A6AB7014B}" srcOrd="0" destOrd="0" parTransId="{F8307B64-DC00-4D2A-930F-0FB4CC4F37C7}" sibTransId="{4B488CBE-B512-4259-930F-196A612C7C4E}"/>
    <dgm:cxn modelId="{C2CEBBA6-1436-4A4F-9EC4-7E921441F2B6}" type="presOf" srcId="{2B57C834-6D8D-43D3-8E75-EBE176616E74}" destId="{BB32E965-AD73-4686-B11D-F1C62DE303D0}" srcOrd="0" destOrd="0" presId="urn:microsoft.com/office/officeart/2005/8/layout/target2"/>
    <dgm:cxn modelId="{5E384208-8886-4573-8B8D-D9B61343C9D1}" type="presParOf" srcId="{A5CF0B07-AF7A-4046-8DC6-D7D47117E063}" destId="{450990E3-B83D-4489-AFF3-92C77626ACA1}" srcOrd="0" destOrd="0" presId="urn:microsoft.com/office/officeart/2005/8/layout/target2"/>
    <dgm:cxn modelId="{0FA1E97F-6F36-4AC8-86E1-14CBD264FA83}" type="presParOf" srcId="{450990E3-B83D-4489-AFF3-92C77626ACA1}" destId="{BB32E965-AD73-4686-B11D-F1C62DE303D0}" srcOrd="0" destOrd="0" presId="urn:microsoft.com/office/officeart/2005/8/layout/target2"/>
    <dgm:cxn modelId="{2E54DFB8-3011-47E8-BF3F-A07DF3ED01F4}" type="presParOf" srcId="{450990E3-B83D-4489-AFF3-92C77626ACA1}" destId="{B2F7ED81-261C-440D-A902-9D5A03422BDA}" srcOrd="1" destOrd="0" presId="urn:microsoft.com/office/officeart/2005/8/layout/target2"/>
    <dgm:cxn modelId="{E7D73DA8-C4ED-4E91-9393-0D31BAE60889}" type="presParOf" srcId="{B2F7ED81-261C-440D-A902-9D5A03422BDA}" destId="{EF130B03-C7D6-4948-B951-63CE87D8CE8F}" srcOrd="0" destOrd="0" presId="urn:microsoft.com/office/officeart/2005/8/layout/target2"/>
    <dgm:cxn modelId="{2D22F6FB-9339-4AE1-BC85-E4401063D262}" type="presParOf" srcId="{B2F7ED81-261C-440D-A902-9D5A03422BDA}" destId="{8D265432-72BF-4E9A-9768-B085B7E2192A}" srcOrd="1" destOrd="0" presId="urn:microsoft.com/office/officeart/2005/8/layout/target2"/>
    <dgm:cxn modelId="{7C6644D1-AFDD-49ED-A508-3075BB5F5955}" type="presParOf" srcId="{B2F7ED81-261C-440D-A902-9D5A03422BDA}" destId="{A65CEF5F-E0CA-4E91-B6A2-E8492FC8EA2E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B2BADC-B505-41D7-A30D-BC908005B2A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E480C4C-9B00-4C60-9149-099AE5AB7C4C}">
      <dgm:prSet phldrT="[Text]"/>
      <dgm:spPr/>
      <dgm:t>
        <a:bodyPr/>
        <a:lstStyle/>
        <a:p>
          <a:r>
            <a:rPr lang="en-US" dirty="0" smtClean="0"/>
            <a:t>Physics experiments</a:t>
          </a:r>
          <a:endParaRPr lang="en-US" dirty="0"/>
        </a:p>
      </dgm:t>
    </dgm:pt>
    <dgm:pt modelId="{34D1DF77-F862-4CDE-B433-6C2771A44852}" type="parTrans" cxnId="{0D2AF892-188E-4336-A6FC-C092A12931D9}">
      <dgm:prSet/>
      <dgm:spPr/>
      <dgm:t>
        <a:bodyPr/>
        <a:lstStyle/>
        <a:p>
          <a:endParaRPr lang="en-US"/>
        </a:p>
      </dgm:t>
    </dgm:pt>
    <dgm:pt modelId="{094BB263-6317-4049-B05F-CAA31B8011C4}" type="sibTrans" cxnId="{0D2AF892-188E-4336-A6FC-C092A12931D9}">
      <dgm:prSet/>
      <dgm:spPr/>
      <dgm:t>
        <a:bodyPr/>
        <a:lstStyle/>
        <a:p>
          <a:endParaRPr lang="en-US"/>
        </a:p>
      </dgm:t>
    </dgm:pt>
    <dgm:pt modelId="{7AFFFF76-E76A-4623-86EA-C3FCC2553213}">
      <dgm:prSet phldrT="[Text]"/>
      <dgm:spPr/>
      <dgm:t>
        <a:bodyPr/>
        <a:lstStyle/>
        <a:p>
          <a:r>
            <a:rPr lang="en-US" b="0" dirty="0" smtClean="0"/>
            <a:t>OPERA</a:t>
          </a:r>
          <a:endParaRPr lang="en-US" b="0" dirty="0"/>
        </a:p>
      </dgm:t>
    </dgm:pt>
    <dgm:pt modelId="{4A370269-C267-4B03-AC12-812F63674133}" type="parTrans" cxnId="{A7F14CF9-66C4-40BC-8B71-016582975BA5}">
      <dgm:prSet/>
      <dgm:spPr/>
      <dgm:t>
        <a:bodyPr/>
        <a:lstStyle/>
        <a:p>
          <a:endParaRPr lang="en-US"/>
        </a:p>
      </dgm:t>
    </dgm:pt>
    <dgm:pt modelId="{08680867-CAD0-402F-9B32-E517412C1B8C}" type="sibTrans" cxnId="{A7F14CF9-66C4-40BC-8B71-016582975BA5}">
      <dgm:prSet/>
      <dgm:spPr/>
      <dgm:t>
        <a:bodyPr/>
        <a:lstStyle/>
        <a:p>
          <a:endParaRPr lang="en-US"/>
        </a:p>
      </dgm:t>
    </dgm:pt>
    <dgm:pt modelId="{F50B70EA-1CB0-4F72-A5AE-7464F5E4C3FA}">
      <dgm:prSet phldrT="[Text]"/>
      <dgm:spPr/>
      <dgm:t>
        <a:bodyPr/>
        <a:lstStyle/>
        <a:p>
          <a:r>
            <a:rPr lang="en-US" b="0" dirty="0" err="1" smtClean="0"/>
            <a:t>AEgIS</a:t>
          </a:r>
          <a:endParaRPr lang="en-US" b="0" dirty="0"/>
        </a:p>
      </dgm:t>
    </dgm:pt>
    <dgm:pt modelId="{089E604C-13C0-49B8-9417-2F0D097F617C}" type="parTrans" cxnId="{8C58BFCF-E0EE-460F-BF54-AB981739AC8E}">
      <dgm:prSet/>
      <dgm:spPr/>
      <dgm:t>
        <a:bodyPr/>
        <a:lstStyle/>
        <a:p>
          <a:endParaRPr lang="en-US"/>
        </a:p>
      </dgm:t>
    </dgm:pt>
    <dgm:pt modelId="{EAEC6D5E-54B5-431D-A80C-8CE95C801595}" type="sibTrans" cxnId="{8C58BFCF-E0EE-460F-BF54-AB981739AC8E}">
      <dgm:prSet/>
      <dgm:spPr/>
      <dgm:t>
        <a:bodyPr/>
        <a:lstStyle/>
        <a:p>
          <a:endParaRPr lang="en-US"/>
        </a:p>
      </dgm:t>
    </dgm:pt>
    <dgm:pt modelId="{5DD87EC4-D17F-4265-926A-C0962468D467}">
      <dgm:prSet phldrT="[Text]"/>
      <dgm:spPr/>
      <dgm:t>
        <a:bodyPr/>
        <a:lstStyle/>
        <a:p>
          <a:r>
            <a:rPr lang="en-US" dirty="0" smtClean="0"/>
            <a:t>Medical application</a:t>
          </a:r>
          <a:endParaRPr lang="en-US" dirty="0"/>
        </a:p>
      </dgm:t>
    </dgm:pt>
    <dgm:pt modelId="{5C2A0CC8-F4D8-44FD-A395-D671CC0B96B9}" type="parTrans" cxnId="{01000565-07C3-400B-B7F1-CBB56CB23BCB}">
      <dgm:prSet/>
      <dgm:spPr/>
      <dgm:t>
        <a:bodyPr/>
        <a:lstStyle/>
        <a:p>
          <a:endParaRPr lang="en-US"/>
        </a:p>
      </dgm:t>
    </dgm:pt>
    <dgm:pt modelId="{C0A6947D-A45F-4647-AE7B-3291302B9FEB}" type="sibTrans" cxnId="{01000565-07C3-400B-B7F1-CBB56CB23BCB}">
      <dgm:prSet/>
      <dgm:spPr/>
      <dgm:t>
        <a:bodyPr/>
        <a:lstStyle/>
        <a:p>
          <a:endParaRPr lang="en-US"/>
        </a:p>
      </dgm:t>
    </dgm:pt>
    <dgm:pt modelId="{7B359C56-8A48-49DA-ADD9-5E3666E9A86E}">
      <dgm:prSet phldrT="[Text]"/>
      <dgm:spPr/>
      <dgm:t>
        <a:bodyPr/>
        <a:lstStyle/>
        <a:p>
          <a:r>
            <a:rPr lang="en-US" dirty="0" smtClean="0"/>
            <a:t>Neutron </a:t>
          </a:r>
          <a:r>
            <a:rPr lang="en-US" dirty="0" err="1" smtClean="0"/>
            <a:t>dosimetry</a:t>
          </a:r>
          <a:endParaRPr lang="en-US" dirty="0"/>
        </a:p>
      </dgm:t>
    </dgm:pt>
    <dgm:pt modelId="{8498F765-BCE1-444C-98C9-8FAEB6B1AA97}" type="parTrans" cxnId="{C2EBF63F-7386-4AC5-93E9-D8BAC1D066A1}">
      <dgm:prSet/>
      <dgm:spPr/>
      <dgm:t>
        <a:bodyPr/>
        <a:lstStyle/>
        <a:p>
          <a:endParaRPr lang="en-US"/>
        </a:p>
      </dgm:t>
    </dgm:pt>
    <dgm:pt modelId="{91D89BC6-D29F-42AB-9F7F-14C22F297CA9}" type="sibTrans" cxnId="{C2EBF63F-7386-4AC5-93E9-D8BAC1D066A1}">
      <dgm:prSet/>
      <dgm:spPr/>
      <dgm:t>
        <a:bodyPr/>
        <a:lstStyle/>
        <a:p>
          <a:endParaRPr lang="en-US"/>
        </a:p>
      </dgm:t>
    </dgm:pt>
    <dgm:pt modelId="{55C977E8-3A1B-4834-8275-31C7791DFEA9}">
      <dgm:prSet phldrT="[Text]"/>
      <dgm:spPr/>
      <dgm:t>
        <a:bodyPr/>
        <a:lstStyle/>
        <a:p>
          <a:r>
            <a:rPr lang="en-US" dirty="0" smtClean="0"/>
            <a:t>Proton radiography</a:t>
          </a:r>
          <a:endParaRPr lang="en-US" dirty="0"/>
        </a:p>
      </dgm:t>
    </dgm:pt>
    <dgm:pt modelId="{1ED45133-4F0F-478F-9722-CE2F3EE85BCE}" type="parTrans" cxnId="{A7C25BDE-BF06-498B-A2FF-5F8A426FFDA3}">
      <dgm:prSet/>
      <dgm:spPr/>
      <dgm:t>
        <a:bodyPr/>
        <a:lstStyle/>
        <a:p>
          <a:endParaRPr lang="en-US"/>
        </a:p>
      </dgm:t>
    </dgm:pt>
    <dgm:pt modelId="{6451375A-39DA-45EE-AF01-D9FF79479E7A}" type="sibTrans" cxnId="{A7C25BDE-BF06-498B-A2FF-5F8A426FFDA3}">
      <dgm:prSet/>
      <dgm:spPr/>
      <dgm:t>
        <a:bodyPr/>
        <a:lstStyle/>
        <a:p>
          <a:endParaRPr lang="en-US"/>
        </a:p>
      </dgm:t>
    </dgm:pt>
    <dgm:pt modelId="{D946AB22-35FD-4415-A3D6-93C81B27968F}">
      <dgm:prSet phldrT="[Text]"/>
      <dgm:spPr/>
      <dgm:t>
        <a:bodyPr/>
        <a:lstStyle/>
        <a:p>
          <a:r>
            <a:rPr lang="en-US" dirty="0" smtClean="0"/>
            <a:t>Geosciences</a:t>
          </a:r>
          <a:endParaRPr lang="en-US" dirty="0"/>
        </a:p>
      </dgm:t>
    </dgm:pt>
    <dgm:pt modelId="{E782ACD9-1898-4322-9B10-322BF9FD0EA5}" type="parTrans" cxnId="{3EA11386-3D5E-4976-A023-E3153B98D570}">
      <dgm:prSet/>
      <dgm:spPr/>
      <dgm:t>
        <a:bodyPr/>
        <a:lstStyle/>
        <a:p>
          <a:endParaRPr lang="en-US"/>
        </a:p>
      </dgm:t>
    </dgm:pt>
    <dgm:pt modelId="{59E5292A-47F8-4AE3-8FF7-0823334E44DD}" type="sibTrans" cxnId="{3EA11386-3D5E-4976-A023-E3153B98D570}">
      <dgm:prSet/>
      <dgm:spPr/>
      <dgm:t>
        <a:bodyPr/>
        <a:lstStyle/>
        <a:p>
          <a:endParaRPr lang="en-US"/>
        </a:p>
      </dgm:t>
    </dgm:pt>
    <dgm:pt modelId="{3FE77588-6455-4A4C-945B-D8FE6790A6CD}">
      <dgm:prSet phldrT="[Text]"/>
      <dgm:spPr/>
      <dgm:t>
        <a:bodyPr/>
        <a:lstStyle/>
        <a:p>
          <a:r>
            <a:rPr lang="en-US" dirty="0" err="1" smtClean="0"/>
            <a:t>Muon</a:t>
          </a:r>
          <a:r>
            <a:rPr lang="en-US" dirty="0" smtClean="0"/>
            <a:t> radiography</a:t>
          </a:r>
          <a:endParaRPr lang="en-US" dirty="0"/>
        </a:p>
      </dgm:t>
    </dgm:pt>
    <dgm:pt modelId="{81E83995-881F-49C4-B37F-7595530EC0B2}" type="parTrans" cxnId="{F00B3665-07B1-4BD7-840F-8753A9A27F94}">
      <dgm:prSet/>
      <dgm:spPr/>
      <dgm:t>
        <a:bodyPr/>
        <a:lstStyle/>
        <a:p>
          <a:endParaRPr lang="en-US"/>
        </a:p>
      </dgm:t>
    </dgm:pt>
    <dgm:pt modelId="{FA094120-3EAC-489D-8721-8781783EBEDB}" type="sibTrans" cxnId="{F00B3665-07B1-4BD7-840F-8753A9A27F94}">
      <dgm:prSet/>
      <dgm:spPr/>
      <dgm:t>
        <a:bodyPr/>
        <a:lstStyle/>
        <a:p>
          <a:endParaRPr lang="en-US"/>
        </a:p>
      </dgm:t>
    </dgm:pt>
    <dgm:pt modelId="{3111DA7C-8847-41C2-AD2D-013DCC93E42A}">
      <dgm:prSet phldrT="[Text]"/>
      <dgm:spPr/>
      <dgm:t>
        <a:bodyPr/>
        <a:lstStyle/>
        <a:p>
          <a:r>
            <a:rPr lang="en-US" dirty="0" smtClean="0"/>
            <a:t>xxx</a:t>
          </a:r>
          <a:endParaRPr lang="en-US" dirty="0"/>
        </a:p>
      </dgm:t>
    </dgm:pt>
    <dgm:pt modelId="{D9804FA3-AEC5-47D0-96FA-695C8706B871}" type="parTrans" cxnId="{C40232F3-7F3D-48CA-8CB9-F4B5E5A72BAB}">
      <dgm:prSet/>
      <dgm:spPr/>
      <dgm:t>
        <a:bodyPr/>
        <a:lstStyle/>
        <a:p>
          <a:endParaRPr lang="en-US"/>
        </a:p>
      </dgm:t>
    </dgm:pt>
    <dgm:pt modelId="{6C6A1305-5178-4DB5-B19C-F51CAB1B7A3D}" type="sibTrans" cxnId="{C40232F3-7F3D-48CA-8CB9-F4B5E5A72BAB}">
      <dgm:prSet/>
      <dgm:spPr/>
      <dgm:t>
        <a:bodyPr/>
        <a:lstStyle/>
        <a:p>
          <a:endParaRPr lang="en-US"/>
        </a:p>
      </dgm:t>
    </dgm:pt>
    <dgm:pt modelId="{662C8875-AF00-4720-A4B6-ADFC2719BA67}">
      <dgm:prSet phldrT="[Text]"/>
      <dgm:spPr/>
      <dgm:t>
        <a:bodyPr/>
        <a:lstStyle/>
        <a:p>
          <a:r>
            <a:rPr lang="en-US" dirty="0" smtClean="0"/>
            <a:t>xxx</a:t>
          </a:r>
          <a:endParaRPr lang="en-US" dirty="0"/>
        </a:p>
      </dgm:t>
    </dgm:pt>
    <dgm:pt modelId="{EE46EC7C-9C95-4207-9EC8-4E335724FA3E}" type="parTrans" cxnId="{73E99FC3-F629-4208-ACBE-025BAB6CB65E}">
      <dgm:prSet/>
      <dgm:spPr/>
      <dgm:t>
        <a:bodyPr/>
        <a:lstStyle/>
        <a:p>
          <a:endParaRPr lang="en-US"/>
        </a:p>
      </dgm:t>
    </dgm:pt>
    <dgm:pt modelId="{DF444985-A10E-4C61-BCE3-8DFEAB126EC4}" type="sibTrans" cxnId="{73E99FC3-F629-4208-ACBE-025BAB6CB65E}">
      <dgm:prSet/>
      <dgm:spPr/>
      <dgm:t>
        <a:bodyPr/>
        <a:lstStyle/>
        <a:p>
          <a:endParaRPr lang="en-US"/>
        </a:p>
      </dgm:t>
    </dgm:pt>
    <dgm:pt modelId="{3D6D5EF7-BF3F-4BFF-844C-9C41E2109833}">
      <dgm:prSet phldrT="[Text]"/>
      <dgm:spPr/>
      <dgm:t>
        <a:bodyPr/>
        <a:lstStyle/>
        <a:p>
          <a:r>
            <a:rPr lang="en-US" dirty="0" smtClean="0"/>
            <a:t>Accelerator</a:t>
          </a:r>
          <a:endParaRPr lang="en-US" dirty="0"/>
        </a:p>
      </dgm:t>
    </dgm:pt>
    <dgm:pt modelId="{1EF9F207-699D-41D6-8814-816ADF1EFF38}" type="parTrans" cxnId="{FA65975F-8100-46ED-AB90-BB432D9B992E}">
      <dgm:prSet/>
      <dgm:spPr/>
      <dgm:t>
        <a:bodyPr/>
        <a:lstStyle/>
        <a:p>
          <a:endParaRPr lang="en-US"/>
        </a:p>
      </dgm:t>
    </dgm:pt>
    <dgm:pt modelId="{F6A22856-A72B-4E5A-A0C1-5F7BC6ECB5AC}" type="sibTrans" cxnId="{FA65975F-8100-46ED-AB90-BB432D9B992E}">
      <dgm:prSet/>
      <dgm:spPr/>
      <dgm:t>
        <a:bodyPr/>
        <a:lstStyle/>
        <a:p>
          <a:endParaRPr lang="en-US"/>
        </a:p>
      </dgm:t>
    </dgm:pt>
    <dgm:pt modelId="{6CE24298-F6E8-4C6A-9E77-E6ECB4609A87}">
      <dgm:prSet phldrT="[Text]"/>
      <dgm:spPr/>
      <dgm:t>
        <a:bodyPr/>
        <a:lstStyle/>
        <a:p>
          <a:r>
            <a:rPr lang="en-US" dirty="0" smtClean="0"/>
            <a:t>Beam monitoring</a:t>
          </a:r>
          <a:endParaRPr lang="en-US" dirty="0"/>
        </a:p>
      </dgm:t>
    </dgm:pt>
    <dgm:pt modelId="{314CA1EF-DB0C-49BE-A67F-AD5A9ACD34BC}" type="parTrans" cxnId="{CB47258C-DF6B-4442-9F90-8D5679C01AAF}">
      <dgm:prSet/>
      <dgm:spPr/>
      <dgm:t>
        <a:bodyPr/>
        <a:lstStyle/>
        <a:p>
          <a:endParaRPr lang="en-US"/>
        </a:p>
      </dgm:t>
    </dgm:pt>
    <dgm:pt modelId="{6F37A374-0307-41A3-832B-09D86A9FE15E}" type="sibTrans" cxnId="{CB47258C-DF6B-4442-9F90-8D5679C01AAF}">
      <dgm:prSet/>
      <dgm:spPr/>
      <dgm:t>
        <a:bodyPr/>
        <a:lstStyle/>
        <a:p>
          <a:endParaRPr lang="en-US"/>
        </a:p>
      </dgm:t>
    </dgm:pt>
    <dgm:pt modelId="{C6288F9C-E3D0-46A9-8C93-BE6A3A20E9A8}">
      <dgm:prSet phldrT="[Text]"/>
      <dgm:spPr/>
      <dgm:t>
        <a:bodyPr/>
        <a:lstStyle/>
        <a:p>
          <a:r>
            <a:rPr lang="en-US" b="0" dirty="0" smtClean="0"/>
            <a:t>…</a:t>
          </a:r>
          <a:endParaRPr lang="en-US" b="0" dirty="0"/>
        </a:p>
      </dgm:t>
    </dgm:pt>
    <dgm:pt modelId="{79645D39-F580-494F-9F04-53ECD96899D2}" type="parTrans" cxnId="{80C1B023-ED7A-4E0E-A5AA-5BA33236294F}">
      <dgm:prSet/>
      <dgm:spPr/>
      <dgm:t>
        <a:bodyPr/>
        <a:lstStyle/>
        <a:p>
          <a:endParaRPr kumimoji="1" lang="ja-JP" altLang="en-US"/>
        </a:p>
      </dgm:t>
    </dgm:pt>
    <dgm:pt modelId="{A215FCCC-36B7-43B0-B9C4-2B077838458E}" type="sibTrans" cxnId="{80C1B023-ED7A-4E0E-A5AA-5BA33236294F}">
      <dgm:prSet/>
      <dgm:spPr/>
      <dgm:t>
        <a:bodyPr/>
        <a:lstStyle/>
        <a:p>
          <a:endParaRPr kumimoji="1" lang="ja-JP" altLang="en-US"/>
        </a:p>
      </dgm:t>
    </dgm:pt>
    <dgm:pt modelId="{DDAE24E0-5A1A-4B75-8D30-C7E2C0487708}">
      <dgm:prSet phldrT="[Text]"/>
      <dgm:spPr/>
      <dgm:t>
        <a:bodyPr/>
        <a:lstStyle/>
        <a:p>
          <a:r>
            <a:rPr lang="en-US" b="0" dirty="0" smtClean="0"/>
            <a:t>T2K</a:t>
          </a:r>
          <a:endParaRPr lang="en-US" b="0" dirty="0"/>
        </a:p>
      </dgm:t>
    </dgm:pt>
    <dgm:pt modelId="{8E2ABAC4-6C46-49C8-9158-BA8B28D59BAD}" type="parTrans" cxnId="{385BC759-58C9-4097-A116-5E96B790117D}">
      <dgm:prSet/>
      <dgm:spPr/>
      <dgm:t>
        <a:bodyPr/>
        <a:lstStyle/>
        <a:p>
          <a:endParaRPr kumimoji="1" lang="ja-JP" altLang="en-US"/>
        </a:p>
      </dgm:t>
    </dgm:pt>
    <dgm:pt modelId="{ED1F2E6A-0A85-425F-AE3F-B15C5680857C}" type="sibTrans" cxnId="{385BC759-58C9-4097-A116-5E96B790117D}">
      <dgm:prSet/>
      <dgm:spPr/>
      <dgm:t>
        <a:bodyPr/>
        <a:lstStyle/>
        <a:p>
          <a:endParaRPr kumimoji="1" lang="ja-JP" altLang="en-US"/>
        </a:p>
      </dgm:t>
    </dgm:pt>
    <dgm:pt modelId="{F87BCB65-21C9-4D06-96D7-B5E5E042D59F}">
      <dgm:prSet phldrT="[Text]"/>
      <dgm:spPr/>
      <dgm:t>
        <a:bodyPr/>
        <a:lstStyle/>
        <a:p>
          <a:r>
            <a:rPr lang="en-US" dirty="0" smtClean="0"/>
            <a:t>Beam characterization in proton therapy</a:t>
          </a:r>
          <a:endParaRPr lang="en-US" dirty="0"/>
        </a:p>
      </dgm:t>
    </dgm:pt>
    <dgm:pt modelId="{5921DAB5-4F71-4A91-9380-0C8D76F45F7D}" type="parTrans" cxnId="{BC83019A-447D-4D6E-AD1E-C5EF0E7E5A53}">
      <dgm:prSet/>
      <dgm:spPr/>
      <dgm:t>
        <a:bodyPr/>
        <a:lstStyle/>
        <a:p>
          <a:endParaRPr kumimoji="1" lang="ja-JP" altLang="en-US"/>
        </a:p>
      </dgm:t>
    </dgm:pt>
    <dgm:pt modelId="{E27D8F5E-6291-49D0-8CCF-381329DA2B86}" type="sibTrans" cxnId="{BC83019A-447D-4D6E-AD1E-C5EF0E7E5A53}">
      <dgm:prSet/>
      <dgm:spPr/>
      <dgm:t>
        <a:bodyPr/>
        <a:lstStyle/>
        <a:p>
          <a:endParaRPr kumimoji="1" lang="ja-JP" altLang="en-US"/>
        </a:p>
      </dgm:t>
    </dgm:pt>
    <dgm:pt modelId="{0514EF81-BF0E-42E6-9982-6D493E24752B}" type="pres">
      <dgm:prSet presAssocID="{9FB2BADC-B505-41D7-A30D-BC908005B2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35CC7-AA0C-4B87-9DB5-1AA6CD13B45D}" type="pres">
      <dgm:prSet presAssocID="{CE480C4C-9B00-4C60-9149-099AE5AB7C4C}" presName="composite" presStyleCnt="0"/>
      <dgm:spPr/>
    </dgm:pt>
    <dgm:pt modelId="{C7B87787-0388-4906-896F-B9CD5DC7CB7B}" type="pres">
      <dgm:prSet presAssocID="{CE480C4C-9B00-4C60-9149-099AE5AB7C4C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FDA89-C7F0-4FF7-A0DF-C07AB900CD52}" type="pres">
      <dgm:prSet presAssocID="{CE480C4C-9B00-4C60-9149-099AE5AB7C4C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435A6-AC34-4133-8C32-424269AD293E}" type="pres">
      <dgm:prSet presAssocID="{094BB263-6317-4049-B05F-CAA31B8011C4}" presName="space" presStyleCnt="0"/>
      <dgm:spPr/>
    </dgm:pt>
    <dgm:pt modelId="{1A3D13F8-891F-4F1E-B1B8-1DA942890C3C}" type="pres">
      <dgm:prSet presAssocID="{3D6D5EF7-BF3F-4BFF-844C-9C41E2109833}" presName="composite" presStyleCnt="0"/>
      <dgm:spPr/>
    </dgm:pt>
    <dgm:pt modelId="{BF1EAFAC-2232-4304-8F24-9B2AEA21BB3C}" type="pres">
      <dgm:prSet presAssocID="{3D6D5EF7-BF3F-4BFF-844C-9C41E2109833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87273-A1BB-4AF3-AFBC-E2D3FA0E9AC0}" type="pres">
      <dgm:prSet presAssocID="{3D6D5EF7-BF3F-4BFF-844C-9C41E2109833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3E542-2FDD-4818-91DE-370BC5F37FED}" type="pres">
      <dgm:prSet presAssocID="{F6A22856-A72B-4E5A-A0C1-5F7BC6ECB5AC}" presName="space" presStyleCnt="0"/>
      <dgm:spPr/>
    </dgm:pt>
    <dgm:pt modelId="{72085E2D-A073-4D9F-B211-54CAE0604AAC}" type="pres">
      <dgm:prSet presAssocID="{5DD87EC4-D17F-4265-926A-C0962468D467}" presName="composite" presStyleCnt="0"/>
      <dgm:spPr/>
    </dgm:pt>
    <dgm:pt modelId="{A1BFC173-2CB3-45D6-8874-3144BCFD9ACE}" type="pres">
      <dgm:prSet presAssocID="{5DD87EC4-D17F-4265-926A-C0962468D467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01B39-9FEE-45B7-9BAB-0259B428D425}" type="pres">
      <dgm:prSet presAssocID="{5DD87EC4-D17F-4265-926A-C0962468D467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7D824-4354-4B55-8054-B1A305CC46DC}" type="pres">
      <dgm:prSet presAssocID="{C0A6947D-A45F-4647-AE7B-3291302B9FEB}" presName="space" presStyleCnt="0"/>
      <dgm:spPr/>
    </dgm:pt>
    <dgm:pt modelId="{05CFA219-AC0E-4DED-B1C0-04B10F721BEC}" type="pres">
      <dgm:prSet presAssocID="{D946AB22-35FD-4415-A3D6-93C81B27968F}" presName="composite" presStyleCnt="0"/>
      <dgm:spPr/>
    </dgm:pt>
    <dgm:pt modelId="{0A0E9CAD-D5CF-4B7F-A169-72C906D4B54B}" type="pres">
      <dgm:prSet presAssocID="{D946AB22-35FD-4415-A3D6-93C81B27968F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0E64A5-D24F-4085-9E52-537B87AFEE19}" type="pres">
      <dgm:prSet presAssocID="{D946AB22-35FD-4415-A3D6-93C81B27968F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59756-53C0-4A6B-96C2-75809A64DDB4}" type="pres">
      <dgm:prSet presAssocID="{59E5292A-47F8-4AE3-8FF7-0823334E44DD}" presName="space" presStyleCnt="0"/>
      <dgm:spPr/>
    </dgm:pt>
    <dgm:pt modelId="{E82AB6FD-DE4D-41B2-B188-D14EB0ADEF82}" type="pres">
      <dgm:prSet presAssocID="{3111DA7C-8847-41C2-AD2D-013DCC93E42A}" presName="composite" presStyleCnt="0"/>
      <dgm:spPr/>
    </dgm:pt>
    <dgm:pt modelId="{758383D6-DC9C-4243-A46B-A4F651D25CDD}" type="pres">
      <dgm:prSet presAssocID="{3111DA7C-8847-41C2-AD2D-013DCC93E42A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904FF-3CE9-404C-8E5E-94BFE9AD9263}" type="pres">
      <dgm:prSet presAssocID="{3111DA7C-8847-41C2-AD2D-013DCC93E42A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000565-07C3-400B-B7F1-CBB56CB23BCB}" srcId="{9FB2BADC-B505-41D7-A30D-BC908005B2A6}" destId="{5DD87EC4-D17F-4265-926A-C0962468D467}" srcOrd="2" destOrd="0" parTransId="{5C2A0CC8-F4D8-44FD-A395-D671CC0B96B9}" sibTransId="{C0A6947D-A45F-4647-AE7B-3291302B9FEB}"/>
    <dgm:cxn modelId="{0D2AF892-188E-4336-A6FC-C092A12931D9}" srcId="{9FB2BADC-B505-41D7-A30D-BC908005B2A6}" destId="{CE480C4C-9B00-4C60-9149-099AE5AB7C4C}" srcOrd="0" destOrd="0" parTransId="{34D1DF77-F862-4CDE-B433-6C2771A44852}" sibTransId="{094BB263-6317-4049-B05F-CAA31B8011C4}"/>
    <dgm:cxn modelId="{3EA11386-3D5E-4976-A023-E3153B98D570}" srcId="{9FB2BADC-B505-41D7-A30D-BC908005B2A6}" destId="{D946AB22-35FD-4415-A3D6-93C81B27968F}" srcOrd="3" destOrd="0" parTransId="{E782ACD9-1898-4322-9B10-322BF9FD0EA5}" sibTransId="{59E5292A-47F8-4AE3-8FF7-0823334E44DD}"/>
    <dgm:cxn modelId="{73E99FC3-F629-4208-ACBE-025BAB6CB65E}" srcId="{3111DA7C-8847-41C2-AD2D-013DCC93E42A}" destId="{662C8875-AF00-4720-A4B6-ADFC2719BA67}" srcOrd="0" destOrd="0" parTransId="{EE46EC7C-9C95-4207-9EC8-4E335724FA3E}" sibTransId="{DF444985-A10E-4C61-BCE3-8DFEAB126EC4}"/>
    <dgm:cxn modelId="{385BC759-58C9-4097-A116-5E96B790117D}" srcId="{CE480C4C-9B00-4C60-9149-099AE5AB7C4C}" destId="{DDAE24E0-5A1A-4B75-8D30-C7E2C0487708}" srcOrd="1" destOrd="0" parTransId="{8E2ABAC4-6C46-49C8-9158-BA8B28D59BAD}" sibTransId="{ED1F2E6A-0A85-425F-AE3F-B15C5680857C}"/>
    <dgm:cxn modelId="{716A71FA-0A27-437D-9E3D-F9EC9B434F47}" type="presOf" srcId="{9FB2BADC-B505-41D7-A30D-BC908005B2A6}" destId="{0514EF81-BF0E-42E6-9982-6D493E24752B}" srcOrd="0" destOrd="0" presId="urn:microsoft.com/office/officeart/2005/8/layout/hList1"/>
    <dgm:cxn modelId="{CAFD7AE1-4716-4768-B526-3EA2B0C7995F}" type="presOf" srcId="{F50B70EA-1CB0-4F72-A5AE-7464F5E4C3FA}" destId="{2CBFDA89-C7F0-4FF7-A0DF-C07AB900CD52}" srcOrd="0" destOrd="2" presId="urn:microsoft.com/office/officeart/2005/8/layout/hList1"/>
    <dgm:cxn modelId="{8D8BEF49-F8DF-46CF-BB70-BBC1EE1884E9}" type="presOf" srcId="{3FE77588-6455-4A4C-945B-D8FE6790A6CD}" destId="{A10E64A5-D24F-4085-9E52-537B87AFEE19}" srcOrd="0" destOrd="0" presId="urn:microsoft.com/office/officeart/2005/8/layout/hList1"/>
    <dgm:cxn modelId="{95FE7D1C-6C8C-4424-A23B-898CE5689B3C}" type="presOf" srcId="{3D6D5EF7-BF3F-4BFF-844C-9C41E2109833}" destId="{BF1EAFAC-2232-4304-8F24-9B2AEA21BB3C}" srcOrd="0" destOrd="0" presId="urn:microsoft.com/office/officeart/2005/8/layout/hList1"/>
    <dgm:cxn modelId="{6C5E8745-6C10-4CC9-9726-FFFA4E835F15}" type="presOf" srcId="{5DD87EC4-D17F-4265-926A-C0962468D467}" destId="{A1BFC173-2CB3-45D6-8874-3144BCFD9ACE}" srcOrd="0" destOrd="0" presId="urn:microsoft.com/office/officeart/2005/8/layout/hList1"/>
    <dgm:cxn modelId="{83EB8637-298D-4585-9369-245A963B7D0D}" type="presOf" srcId="{7B359C56-8A48-49DA-ADD9-5E3666E9A86E}" destId="{B3A01B39-9FEE-45B7-9BAB-0259B428D425}" srcOrd="0" destOrd="0" presId="urn:microsoft.com/office/officeart/2005/8/layout/hList1"/>
    <dgm:cxn modelId="{E54D534F-F535-4697-A78C-7693A8455D87}" type="presOf" srcId="{7AFFFF76-E76A-4623-86EA-C3FCC2553213}" destId="{2CBFDA89-C7F0-4FF7-A0DF-C07AB900CD52}" srcOrd="0" destOrd="0" presId="urn:microsoft.com/office/officeart/2005/8/layout/hList1"/>
    <dgm:cxn modelId="{96A753B8-2B4A-491A-B29B-5069990B05F6}" type="presOf" srcId="{CE480C4C-9B00-4C60-9149-099AE5AB7C4C}" destId="{C7B87787-0388-4906-896F-B9CD5DC7CB7B}" srcOrd="0" destOrd="0" presId="urn:microsoft.com/office/officeart/2005/8/layout/hList1"/>
    <dgm:cxn modelId="{BBEB7177-7D73-40CF-A854-C862BE8162AC}" type="presOf" srcId="{55C977E8-3A1B-4834-8275-31C7791DFEA9}" destId="{B3A01B39-9FEE-45B7-9BAB-0259B428D425}" srcOrd="0" destOrd="1" presId="urn:microsoft.com/office/officeart/2005/8/layout/hList1"/>
    <dgm:cxn modelId="{C21B0ED6-CF7D-49C7-9915-DF346B971874}" type="presOf" srcId="{C6288F9C-E3D0-46A9-8C93-BE6A3A20E9A8}" destId="{2CBFDA89-C7F0-4FF7-A0DF-C07AB900CD52}" srcOrd="0" destOrd="3" presId="urn:microsoft.com/office/officeart/2005/8/layout/hList1"/>
    <dgm:cxn modelId="{A6C1197E-C4C5-4731-BDAA-0219F0C82116}" type="presOf" srcId="{DDAE24E0-5A1A-4B75-8D30-C7E2C0487708}" destId="{2CBFDA89-C7F0-4FF7-A0DF-C07AB900CD52}" srcOrd="0" destOrd="1" presId="urn:microsoft.com/office/officeart/2005/8/layout/hList1"/>
    <dgm:cxn modelId="{BC83019A-447D-4D6E-AD1E-C5EF0E7E5A53}" srcId="{5DD87EC4-D17F-4265-926A-C0962468D467}" destId="{F87BCB65-21C9-4D06-96D7-B5E5E042D59F}" srcOrd="2" destOrd="0" parTransId="{5921DAB5-4F71-4A91-9380-0C8D76F45F7D}" sibTransId="{E27D8F5E-6291-49D0-8CCF-381329DA2B86}"/>
    <dgm:cxn modelId="{80C1B023-ED7A-4E0E-A5AA-5BA33236294F}" srcId="{CE480C4C-9B00-4C60-9149-099AE5AB7C4C}" destId="{C6288F9C-E3D0-46A9-8C93-BE6A3A20E9A8}" srcOrd="3" destOrd="0" parTransId="{79645D39-F580-494F-9F04-53ECD96899D2}" sibTransId="{A215FCCC-36B7-43B0-B9C4-2B077838458E}"/>
    <dgm:cxn modelId="{86EE9E3F-FAD1-498D-A561-86FA2A0CCA44}" type="presOf" srcId="{662C8875-AF00-4720-A4B6-ADFC2719BA67}" destId="{B47904FF-3CE9-404C-8E5E-94BFE9AD9263}" srcOrd="0" destOrd="0" presId="urn:microsoft.com/office/officeart/2005/8/layout/hList1"/>
    <dgm:cxn modelId="{CB47258C-DF6B-4442-9F90-8D5679C01AAF}" srcId="{3D6D5EF7-BF3F-4BFF-844C-9C41E2109833}" destId="{6CE24298-F6E8-4C6A-9E77-E6ECB4609A87}" srcOrd="0" destOrd="0" parTransId="{314CA1EF-DB0C-49BE-A67F-AD5A9ACD34BC}" sibTransId="{6F37A374-0307-41A3-832B-09D86A9FE15E}"/>
    <dgm:cxn modelId="{B47C76C0-91FE-49EF-B84F-57E9F16FD473}" type="presOf" srcId="{6CE24298-F6E8-4C6A-9E77-E6ECB4609A87}" destId="{F2C87273-A1BB-4AF3-AFBC-E2D3FA0E9AC0}" srcOrd="0" destOrd="0" presId="urn:microsoft.com/office/officeart/2005/8/layout/hList1"/>
    <dgm:cxn modelId="{C2EBF63F-7386-4AC5-93E9-D8BAC1D066A1}" srcId="{5DD87EC4-D17F-4265-926A-C0962468D467}" destId="{7B359C56-8A48-49DA-ADD9-5E3666E9A86E}" srcOrd="0" destOrd="0" parTransId="{8498F765-BCE1-444C-98C9-8FAEB6B1AA97}" sibTransId="{91D89BC6-D29F-42AB-9F7F-14C22F297CA9}"/>
    <dgm:cxn modelId="{4E95038D-31A6-4B79-B0D0-20B082101B52}" type="presOf" srcId="{D946AB22-35FD-4415-A3D6-93C81B27968F}" destId="{0A0E9CAD-D5CF-4B7F-A169-72C906D4B54B}" srcOrd="0" destOrd="0" presId="urn:microsoft.com/office/officeart/2005/8/layout/hList1"/>
    <dgm:cxn modelId="{FA65975F-8100-46ED-AB90-BB432D9B992E}" srcId="{9FB2BADC-B505-41D7-A30D-BC908005B2A6}" destId="{3D6D5EF7-BF3F-4BFF-844C-9C41E2109833}" srcOrd="1" destOrd="0" parTransId="{1EF9F207-699D-41D6-8814-816ADF1EFF38}" sibTransId="{F6A22856-A72B-4E5A-A0C1-5F7BC6ECB5AC}"/>
    <dgm:cxn modelId="{C40232F3-7F3D-48CA-8CB9-F4B5E5A72BAB}" srcId="{9FB2BADC-B505-41D7-A30D-BC908005B2A6}" destId="{3111DA7C-8847-41C2-AD2D-013DCC93E42A}" srcOrd="4" destOrd="0" parTransId="{D9804FA3-AEC5-47D0-96FA-695C8706B871}" sibTransId="{6C6A1305-5178-4DB5-B19C-F51CAB1B7A3D}"/>
    <dgm:cxn modelId="{8C58BFCF-E0EE-460F-BF54-AB981739AC8E}" srcId="{CE480C4C-9B00-4C60-9149-099AE5AB7C4C}" destId="{F50B70EA-1CB0-4F72-A5AE-7464F5E4C3FA}" srcOrd="2" destOrd="0" parTransId="{089E604C-13C0-49B8-9417-2F0D097F617C}" sibTransId="{EAEC6D5E-54B5-431D-A80C-8CE95C801595}"/>
    <dgm:cxn modelId="{8141651D-DC21-4D33-A00C-36C43CFC9BCB}" type="presOf" srcId="{3111DA7C-8847-41C2-AD2D-013DCC93E42A}" destId="{758383D6-DC9C-4243-A46B-A4F651D25CDD}" srcOrd="0" destOrd="0" presId="urn:microsoft.com/office/officeart/2005/8/layout/hList1"/>
    <dgm:cxn modelId="{A7C25BDE-BF06-498B-A2FF-5F8A426FFDA3}" srcId="{5DD87EC4-D17F-4265-926A-C0962468D467}" destId="{55C977E8-3A1B-4834-8275-31C7791DFEA9}" srcOrd="1" destOrd="0" parTransId="{1ED45133-4F0F-478F-9722-CE2F3EE85BCE}" sibTransId="{6451375A-39DA-45EE-AF01-D9FF79479E7A}"/>
    <dgm:cxn modelId="{A7F14CF9-66C4-40BC-8B71-016582975BA5}" srcId="{CE480C4C-9B00-4C60-9149-099AE5AB7C4C}" destId="{7AFFFF76-E76A-4623-86EA-C3FCC2553213}" srcOrd="0" destOrd="0" parTransId="{4A370269-C267-4B03-AC12-812F63674133}" sibTransId="{08680867-CAD0-402F-9B32-E517412C1B8C}"/>
    <dgm:cxn modelId="{C96D5ABE-B198-49CA-B3D3-75CECEB2C766}" type="presOf" srcId="{F87BCB65-21C9-4D06-96D7-B5E5E042D59F}" destId="{B3A01B39-9FEE-45B7-9BAB-0259B428D425}" srcOrd="0" destOrd="2" presId="urn:microsoft.com/office/officeart/2005/8/layout/hList1"/>
    <dgm:cxn modelId="{F00B3665-07B1-4BD7-840F-8753A9A27F94}" srcId="{D946AB22-35FD-4415-A3D6-93C81B27968F}" destId="{3FE77588-6455-4A4C-945B-D8FE6790A6CD}" srcOrd="0" destOrd="0" parTransId="{81E83995-881F-49C4-B37F-7595530EC0B2}" sibTransId="{FA094120-3EAC-489D-8721-8781783EBEDB}"/>
    <dgm:cxn modelId="{DCD38FF8-B452-4794-A518-5A840FC67CFF}" type="presParOf" srcId="{0514EF81-BF0E-42E6-9982-6D493E24752B}" destId="{87035CC7-AA0C-4B87-9DB5-1AA6CD13B45D}" srcOrd="0" destOrd="0" presId="urn:microsoft.com/office/officeart/2005/8/layout/hList1"/>
    <dgm:cxn modelId="{7FF6E318-B364-4E11-B819-142B8F4CD6BC}" type="presParOf" srcId="{87035CC7-AA0C-4B87-9DB5-1AA6CD13B45D}" destId="{C7B87787-0388-4906-896F-B9CD5DC7CB7B}" srcOrd="0" destOrd="0" presId="urn:microsoft.com/office/officeart/2005/8/layout/hList1"/>
    <dgm:cxn modelId="{C7433877-56DB-485A-BC61-7E6651E5ADFE}" type="presParOf" srcId="{87035CC7-AA0C-4B87-9DB5-1AA6CD13B45D}" destId="{2CBFDA89-C7F0-4FF7-A0DF-C07AB900CD52}" srcOrd="1" destOrd="0" presId="urn:microsoft.com/office/officeart/2005/8/layout/hList1"/>
    <dgm:cxn modelId="{CF7BE3C1-9452-4B2B-B5E3-5E57C2DF36D0}" type="presParOf" srcId="{0514EF81-BF0E-42E6-9982-6D493E24752B}" destId="{879435A6-AC34-4133-8C32-424269AD293E}" srcOrd="1" destOrd="0" presId="urn:microsoft.com/office/officeart/2005/8/layout/hList1"/>
    <dgm:cxn modelId="{31D4B20E-E9EB-435B-AA8D-7D6B6086FE52}" type="presParOf" srcId="{0514EF81-BF0E-42E6-9982-6D493E24752B}" destId="{1A3D13F8-891F-4F1E-B1B8-1DA942890C3C}" srcOrd="2" destOrd="0" presId="urn:microsoft.com/office/officeart/2005/8/layout/hList1"/>
    <dgm:cxn modelId="{B0425137-D6E5-47E7-AF09-C51B7AD2D580}" type="presParOf" srcId="{1A3D13F8-891F-4F1E-B1B8-1DA942890C3C}" destId="{BF1EAFAC-2232-4304-8F24-9B2AEA21BB3C}" srcOrd="0" destOrd="0" presId="urn:microsoft.com/office/officeart/2005/8/layout/hList1"/>
    <dgm:cxn modelId="{92917759-B3D0-4113-864C-E0EB47FE6A22}" type="presParOf" srcId="{1A3D13F8-891F-4F1E-B1B8-1DA942890C3C}" destId="{F2C87273-A1BB-4AF3-AFBC-E2D3FA0E9AC0}" srcOrd="1" destOrd="0" presId="urn:microsoft.com/office/officeart/2005/8/layout/hList1"/>
    <dgm:cxn modelId="{2D015070-FFE4-4F41-AA0E-CCD9D13756D4}" type="presParOf" srcId="{0514EF81-BF0E-42E6-9982-6D493E24752B}" destId="{E5F3E542-2FDD-4818-91DE-370BC5F37FED}" srcOrd="3" destOrd="0" presId="urn:microsoft.com/office/officeart/2005/8/layout/hList1"/>
    <dgm:cxn modelId="{DBCA55F5-CC06-4018-B7E8-9D8DF7A79E8F}" type="presParOf" srcId="{0514EF81-BF0E-42E6-9982-6D493E24752B}" destId="{72085E2D-A073-4D9F-B211-54CAE0604AAC}" srcOrd="4" destOrd="0" presId="urn:microsoft.com/office/officeart/2005/8/layout/hList1"/>
    <dgm:cxn modelId="{8E0BE99A-6682-45FF-BB9B-99746E4E44BE}" type="presParOf" srcId="{72085E2D-A073-4D9F-B211-54CAE0604AAC}" destId="{A1BFC173-2CB3-45D6-8874-3144BCFD9ACE}" srcOrd="0" destOrd="0" presId="urn:microsoft.com/office/officeart/2005/8/layout/hList1"/>
    <dgm:cxn modelId="{875237B8-8F2C-4669-A6F6-F86B2F3389F4}" type="presParOf" srcId="{72085E2D-A073-4D9F-B211-54CAE0604AAC}" destId="{B3A01B39-9FEE-45B7-9BAB-0259B428D425}" srcOrd="1" destOrd="0" presId="urn:microsoft.com/office/officeart/2005/8/layout/hList1"/>
    <dgm:cxn modelId="{B1E4CF1D-A38B-412D-B00F-D2617E1866D6}" type="presParOf" srcId="{0514EF81-BF0E-42E6-9982-6D493E24752B}" destId="{BFD7D824-4354-4B55-8054-B1A305CC46DC}" srcOrd="5" destOrd="0" presId="urn:microsoft.com/office/officeart/2005/8/layout/hList1"/>
    <dgm:cxn modelId="{F3F8C074-3400-4236-9033-E54AF061AE02}" type="presParOf" srcId="{0514EF81-BF0E-42E6-9982-6D493E24752B}" destId="{05CFA219-AC0E-4DED-B1C0-04B10F721BEC}" srcOrd="6" destOrd="0" presId="urn:microsoft.com/office/officeart/2005/8/layout/hList1"/>
    <dgm:cxn modelId="{91346B78-8200-421C-8FDB-0B2B8AC083E0}" type="presParOf" srcId="{05CFA219-AC0E-4DED-B1C0-04B10F721BEC}" destId="{0A0E9CAD-D5CF-4B7F-A169-72C906D4B54B}" srcOrd="0" destOrd="0" presId="urn:microsoft.com/office/officeart/2005/8/layout/hList1"/>
    <dgm:cxn modelId="{6B186A7C-D424-48DB-9BE7-C556F7FCAF35}" type="presParOf" srcId="{05CFA219-AC0E-4DED-B1C0-04B10F721BEC}" destId="{A10E64A5-D24F-4085-9E52-537B87AFEE19}" srcOrd="1" destOrd="0" presId="urn:microsoft.com/office/officeart/2005/8/layout/hList1"/>
    <dgm:cxn modelId="{DAEFEAB8-99A7-4F20-A44F-A21FE70B6F42}" type="presParOf" srcId="{0514EF81-BF0E-42E6-9982-6D493E24752B}" destId="{06459756-53C0-4A6B-96C2-75809A64DDB4}" srcOrd="7" destOrd="0" presId="urn:microsoft.com/office/officeart/2005/8/layout/hList1"/>
    <dgm:cxn modelId="{E5670038-DFE5-43B1-9237-DB26201D1F4D}" type="presParOf" srcId="{0514EF81-BF0E-42E6-9982-6D493E24752B}" destId="{E82AB6FD-DE4D-41B2-B188-D14EB0ADEF82}" srcOrd="8" destOrd="0" presId="urn:microsoft.com/office/officeart/2005/8/layout/hList1"/>
    <dgm:cxn modelId="{8C1C547F-306D-4311-AD41-26018A647C10}" type="presParOf" srcId="{E82AB6FD-DE4D-41B2-B188-D14EB0ADEF82}" destId="{758383D6-DC9C-4243-A46B-A4F651D25CDD}" srcOrd="0" destOrd="0" presId="urn:microsoft.com/office/officeart/2005/8/layout/hList1"/>
    <dgm:cxn modelId="{01D2236A-4F42-4BE2-A7C8-AB12DD1318BA}" type="presParOf" srcId="{E82AB6FD-DE4D-41B2-B188-D14EB0ADEF82}" destId="{B47904FF-3CE9-404C-8E5E-94BFE9AD92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2409EC-1EFB-41E5-8C2B-0A47EA7A1823}">
      <dsp:nvSpPr>
        <dsp:cNvPr id="0" name=""/>
        <dsp:cNvSpPr/>
      </dsp:nvSpPr>
      <dsp:spPr>
        <a:xfrm>
          <a:off x="2321718" y="174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Film production</a:t>
          </a:r>
          <a:endParaRPr kumimoji="1" lang="ja-JP" altLang="en-US" sz="1700" kern="1200"/>
        </a:p>
      </dsp:txBody>
      <dsp:txXfrm>
        <a:off x="2321718" y="174"/>
        <a:ext cx="1452562" cy="944165"/>
      </dsp:txXfrm>
    </dsp:sp>
    <dsp:sp modelId="{2448A801-158C-4271-B53D-181871C40602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2296485" y="184967"/>
              </a:moveTo>
              <a:arcTo wR="1559742" hR="1559742" stAng="17891212" swAng="2625610"/>
            </a:path>
          </a:pathLst>
        </a:custGeom>
        <a:noFill/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1F823-BFEB-48F2-8F59-40EB3B334BA1}">
      <dsp:nvSpPr>
        <dsp:cNvPr id="0" name=""/>
        <dsp:cNvSpPr/>
      </dsp:nvSpPr>
      <dsp:spPr>
        <a:xfrm>
          <a:off x="3881461" y="1559917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Performance check</a:t>
          </a:r>
          <a:endParaRPr kumimoji="1" lang="ja-JP" altLang="en-US" sz="1700" kern="1200"/>
        </a:p>
      </dsp:txBody>
      <dsp:txXfrm>
        <a:off x="3881461" y="1559917"/>
        <a:ext cx="1452562" cy="944165"/>
      </dsp:txXfrm>
    </dsp:sp>
    <dsp:sp modelId="{4BB1E55F-1715-45FC-86D7-3F77B82FE57E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3042700" y="2043101"/>
              </a:moveTo>
              <a:arcTo wR="1559742" hR="1559742" stAng="1083178" swAng="2625610"/>
            </a:path>
          </a:pathLst>
        </a:custGeom>
        <a:noFill/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E34F5-3AD4-4417-ACAC-57C8C2BEA73D}">
      <dsp:nvSpPr>
        <dsp:cNvPr id="0" name=""/>
        <dsp:cNvSpPr/>
      </dsp:nvSpPr>
      <dsp:spPr>
        <a:xfrm>
          <a:off x="2321718" y="3119659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Development</a:t>
          </a:r>
          <a:endParaRPr kumimoji="1" lang="ja-JP" altLang="en-US" sz="1700" kern="1200"/>
        </a:p>
      </dsp:txBody>
      <dsp:txXfrm>
        <a:off x="2321718" y="3119659"/>
        <a:ext cx="1452562" cy="944165"/>
      </dsp:txXfrm>
    </dsp:sp>
    <dsp:sp modelId="{69D0289F-AB00-4C80-9D04-48D73BCBB775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823000" y="2934518"/>
              </a:moveTo>
              <a:arcTo wR="1559742" hR="1559742" stAng="7091212" swAng="2625610"/>
            </a:path>
          </a:pathLst>
        </a:custGeom>
        <a:noFill/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CD1A6-4FC5-47C8-99D5-84F87E577E5C}">
      <dsp:nvSpPr>
        <dsp:cNvPr id="0" name=""/>
        <dsp:cNvSpPr/>
      </dsp:nvSpPr>
      <dsp:spPr>
        <a:xfrm>
          <a:off x="761975" y="1559917"/>
          <a:ext cx="1452562" cy="944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Scanning</a:t>
          </a:r>
          <a:endParaRPr kumimoji="1" lang="ja-JP" altLang="en-US" sz="1700" kern="1200"/>
        </a:p>
      </dsp:txBody>
      <dsp:txXfrm>
        <a:off x="761975" y="1559917"/>
        <a:ext cx="1452562" cy="944165"/>
      </dsp:txXfrm>
    </dsp:sp>
    <dsp:sp modelId="{3EFB8F52-9A86-4D2F-8FC4-69EBE86910E3}">
      <dsp:nvSpPr>
        <dsp:cNvPr id="0" name=""/>
        <dsp:cNvSpPr/>
      </dsp:nvSpPr>
      <dsp:spPr>
        <a:xfrm>
          <a:off x="1488257" y="472257"/>
          <a:ext cx="3119485" cy="3119485"/>
        </a:xfrm>
        <a:custGeom>
          <a:avLst/>
          <a:gdLst/>
          <a:ahLst/>
          <a:cxnLst/>
          <a:rect l="0" t="0" r="0" b="0"/>
          <a:pathLst>
            <a:path>
              <a:moveTo>
                <a:pt x="76785" y="1076384"/>
              </a:moveTo>
              <a:arcTo wR="1559742" hR="1559742" stAng="11883178" swAng="2625610"/>
            </a:path>
          </a:pathLst>
        </a:custGeom>
        <a:noFill/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32E965-AD73-4686-B11D-F1C62DE303D0}">
      <dsp:nvSpPr>
        <dsp:cNvPr id="0" name=""/>
        <dsp:cNvSpPr/>
      </dsp:nvSpPr>
      <dsp:spPr>
        <a:xfrm>
          <a:off x="0" y="0"/>
          <a:ext cx="4320480" cy="2232248"/>
        </a:xfrm>
        <a:prstGeom prst="roundRect">
          <a:avLst>
            <a:gd name="adj" fmla="val 85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78103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Emulsion technology</a:t>
          </a:r>
          <a:endParaRPr lang="en-US" sz="3500" kern="1200" dirty="0"/>
        </a:p>
      </dsp:txBody>
      <dsp:txXfrm>
        <a:off x="0" y="0"/>
        <a:ext cx="4320480" cy="2232248"/>
      </dsp:txXfrm>
    </dsp:sp>
    <dsp:sp modelId="{EF130B03-C7D6-4948-B951-63CE87D8CE8F}">
      <dsp:nvSpPr>
        <dsp:cNvPr id="0" name=""/>
        <dsp:cNvSpPr/>
      </dsp:nvSpPr>
      <dsp:spPr>
        <a:xfrm>
          <a:off x="108012" y="1004511"/>
          <a:ext cx="2034190" cy="100451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Hardware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Detector production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Development</a:t>
          </a:r>
          <a:endParaRPr lang="en-US" sz="1400" kern="1200" dirty="0"/>
        </a:p>
      </dsp:txBody>
      <dsp:txXfrm>
        <a:off x="108012" y="1004511"/>
        <a:ext cx="2034190" cy="1004511"/>
      </dsp:txXfrm>
    </dsp:sp>
    <dsp:sp modelId="{A65CEF5F-E0CA-4E91-B6A2-E8492FC8EA2E}">
      <dsp:nvSpPr>
        <dsp:cNvPr id="0" name=""/>
        <dsp:cNvSpPr/>
      </dsp:nvSpPr>
      <dsp:spPr>
        <a:xfrm>
          <a:off x="2174321" y="1004511"/>
          <a:ext cx="2034190" cy="1004511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5">
              <a:shade val="80000"/>
              <a:hueOff val="205224"/>
              <a:satOff val="-2238"/>
              <a:lumOff val="255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Scanning</a:t>
          </a:r>
          <a:endParaRPr lang="en-US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Microscope readout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Reconstruction</a:t>
          </a:r>
          <a:endParaRPr lang="en-US" sz="1400" kern="1200" dirty="0"/>
        </a:p>
      </dsp:txBody>
      <dsp:txXfrm>
        <a:off x="2174321" y="1004511"/>
        <a:ext cx="2034190" cy="100451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B87787-0388-4906-896F-B9CD5DC7CB7B}">
      <dsp:nvSpPr>
        <dsp:cNvPr id="0" name=""/>
        <dsp:cNvSpPr/>
      </dsp:nvSpPr>
      <dsp:spPr>
        <a:xfrm>
          <a:off x="4084" y="686476"/>
          <a:ext cx="1565611" cy="5077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Physics experiments</a:t>
          </a:r>
          <a:endParaRPr lang="en-US" sz="1400" kern="1200" dirty="0"/>
        </a:p>
      </dsp:txBody>
      <dsp:txXfrm>
        <a:off x="4084" y="686476"/>
        <a:ext cx="1565611" cy="507752"/>
      </dsp:txXfrm>
    </dsp:sp>
    <dsp:sp modelId="{2CBFDA89-C7F0-4FF7-A0DF-C07AB900CD52}">
      <dsp:nvSpPr>
        <dsp:cNvPr id="0" name=""/>
        <dsp:cNvSpPr/>
      </dsp:nvSpPr>
      <dsp:spPr>
        <a:xfrm>
          <a:off x="4084" y="1194228"/>
          <a:ext cx="1565611" cy="164768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OPERA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T2K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err="1" smtClean="0"/>
            <a:t>AEgIS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…</a:t>
          </a:r>
          <a:endParaRPr lang="en-US" sz="1400" b="0" kern="1200" dirty="0"/>
        </a:p>
      </dsp:txBody>
      <dsp:txXfrm>
        <a:off x="4084" y="1194228"/>
        <a:ext cx="1565611" cy="1647686"/>
      </dsp:txXfrm>
    </dsp:sp>
    <dsp:sp modelId="{BF1EAFAC-2232-4304-8F24-9B2AEA21BB3C}">
      <dsp:nvSpPr>
        <dsp:cNvPr id="0" name=""/>
        <dsp:cNvSpPr/>
      </dsp:nvSpPr>
      <dsp:spPr>
        <a:xfrm>
          <a:off x="1788881" y="686476"/>
          <a:ext cx="1565611" cy="507752"/>
        </a:xfrm>
        <a:prstGeom prst="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Accelerator</a:t>
          </a:r>
          <a:endParaRPr lang="en-US" sz="1400" kern="1200" dirty="0"/>
        </a:p>
      </dsp:txBody>
      <dsp:txXfrm>
        <a:off x="1788881" y="686476"/>
        <a:ext cx="1565611" cy="507752"/>
      </dsp:txXfrm>
    </dsp:sp>
    <dsp:sp modelId="{F2C87273-A1BB-4AF3-AFBC-E2D3FA0E9AC0}">
      <dsp:nvSpPr>
        <dsp:cNvPr id="0" name=""/>
        <dsp:cNvSpPr/>
      </dsp:nvSpPr>
      <dsp:spPr>
        <a:xfrm>
          <a:off x="1788881" y="1194228"/>
          <a:ext cx="1565611" cy="1647686"/>
        </a:xfrm>
        <a:prstGeom prst="rect">
          <a:avLst/>
        </a:prstGeom>
        <a:solidFill>
          <a:schemeClr val="accent3">
            <a:tint val="40000"/>
            <a:alpha val="90000"/>
            <a:hueOff val="2679212"/>
            <a:satOff val="-3448"/>
            <a:lumOff val="-269"/>
            <a:alphaOff val="0"/>
          </a:schemeClr>
        </a:solidFill>
        <a:ln w="25400">
          <a:solidFill>
            <a:schemeClr val="accent3">
              <a:tint val="40000"/>
              <a:alpha val="90000"/>
              <a:hueOff val="2679212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Beam monitoring</a:t>
          </a:r>
          <a:endParaRPr lang="en-US" sz="1400" kern="1200" dirty="0"/>
        </a:p>
      </dsp:txBody>
      <dsp:txXfrm>
        <a:off x="1788881" y="1194228"/>
        <a:ext cx="1565611" cy="1647686"/>
      </dsp:txXfrm>
    </dsp:sp>
    <dsp:sp modelId="{A1BFC173-2CB3-45D6-8874-3144BCFD9ACE}">
      <dsp:nvSpPr>
        <dsp:cNvPr id="0" name=""/>
        <dsp:cNvSpPr/>
      </dsp:nvSpPr>
      <dsp:spPr>
        <a:xfrm>
          <a:off x="3573678" y="686476"/>
          <a:ext cx="1565611" cy="507752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Medical application</a:t>
          </a:r>
          <a:endParaRPr lang="en-US" sz="1400" kern="1200" dirty="0"/>
        </a:p>
      </dsp:txBody>
      <dsp:txXfrm>
        <a:off x="3573678" y="686476"/>
        <a:ext cx="1565611" cy="507752"/>
      </dsp:txXfrm>
    </dsp:sp>
    <dsp:sp modelId="{B3A01B39-9FEE-45B7-9BAB-0259B428D425}">
      <dsp:nvSpPr>
        <dsp:cNvPr id="0" name=""/>
        <dsp:cNvSpPr/>
      </dsp:nvSpPr>
      <dsp:spPr>
        <a:xfrm>
          <a:off x="3573678" y="1194228"/>
          <a:ext cx="1565611" cy="1647686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Neutron </a:t>
          </a:r>
          <a:r>
            <a:rPr lang="en-US" sz="1400" kern="1200" dirty="0" err="1" smtClean="0"/>
            <a:t>dosimetry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Proton radiography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Beam characterization in proton therapy</a:t>
          </a:r>
          <a:endParaRPr lang="en-US" sz="1400" kern="1200" dirty="0"/>
        </a:p>
      </dsp:txBody>
      <dsp:txXfrm>
        <a:off x="3573678" y="1194228"/>
        <a:ext cx="1565611" cy="1647686"/>
      </dsp:txXfrm>
    </dsp:sp>
    <dsp:sp modelId="{0A0E9CAD-D5CF-4B7F-A169-72C906D4B54B}">
      <dsp:nvSpPr>
        <dsp:cNvPr id="0" name=""/>
        <dsp:cNvSpPr/>
      </dsp:nvSpPr>
      <dsp:spPr>
        <a:xfrm>
          <a:off x="5358475" y="686476"/>
          <a:ext cx="1565611" cy="507752"/>
        </a:xfrm>
        <a:prstGeom prst="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Geosciences</a:t>
          </a:r>
          <a:endParaRPr lang="en-US" sz="1400" kern="1200" dirty="0"/>
        </a:p>
      </dsp:txBody>
      <dsp:txXfrm>
        <a:off x="5358475" y="686476"/>
        <a:ext cx="1565611" cy="507752"/>
      </dsp:txXfrm>
    </dsp:sp>
    <dsp:sp modelId="{A10E64A5-D24F-4085-9E52-537B87AFEE19}">
      <dsp:nvSpPr>
        <dsp:cNvPr id="0" name=""/>
        <dsp:cNvSpPr/>
      </dsp:nvSpPr>
      <dsp:spPr>
        <a:xfrm>
          <a:off x="5358475" y="1194228"/>
          <a:ext cx="1565611" cy="1647686"/>
        </a:xfrm>
        <a:prstGeom prst="rect">
          <a:avLst/>
        </a:prstGeom>
        <a:solidFill>
          <a:schemeClr val="accent3">
            <a:tint val="40000"/>
            <a:alpha val="90000"/>
            <a:hueOff val="8037638"/>
            <a:satOff val="-10345"/>
            <a:lumOff val="-806"/>
            <a:alphaOff val="0"/>
          </a:schemeClr>
        </a:solidFill>
        <a:ln w="25400">
          <a:solidFill>
            <a:schemeClr val="accent3">
              <a:tint val="40000"/>
              <a:alpha val="90000"/>
              <a:hueOff val="8037638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Muon</a:t>
          </a:r>
          <a:r>
            <a:rPr lang="en-US" sz="1400" kern="1200" dirty="0" smtClean="0"/>
            <a:t> radiography</a:t>
          </a:r>
          <a:endParaRPr lang="en-US" sz="1400" kern="1200" dirty="0"/>
        </a:p>
      </dsp:txBody>
      <dsp:txXfrm>
        <a:off x="5358475" y="1194228"/>
        <a:ext cx="1565611" cy="1647686"/>
      </dsp:txXfrm>
    </dsp:sp>
    <dsp:sp modelId="{758383D6-DC9C-4243-A46B-A4F651D25CDD}">
      <dsp:nvSpPr>
        <dsp:cNvPr id="0" name=""/>
        <dsp:cNvSpPr/>
      </dsp:nvSpPr>
      <dsp:spPr>
        <a:xfrm>
          <a:off x="7143272" y="686476"/>
          <a:ext cx="1565611" cy="50775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xxx</a:t>
          </a:r>
          <a:endParaRPr lang="en-US" sz="1400" kern="1200" dirty="0"/>
        </a:p>
      </dsp:txBody>
      <dsp:txXfrm>
        <a:off x="7143272" y="686476"/>
        <a:ext cx="1565611" cy="507752"/>
      </dsp:txXfrm>
    </dsp:sp>
    <dsp:sp modelId="{B47904FF-3CE9-404C-8E5E-94BFE9AD9263}">
      <dsp:nvSpPr>
        <dsp:cNvPr id="0" name=""/>
        <dsp:cNvSpPr/>
      </dsp:nvSpPr>
      <dsp:spPr>
        <a:xfrm>
          <a:off x="7143272" y="1194228"/>
          <a:ext cx="1565611" cy="1647686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xxx</a:t>
          </a:r>
          <a:endParaRPr lang="en-US" sz="1400" kern="1200" dirty="0"/>
        </a:p>
      </dsp:txBody>
      <dsp:txXfrm>
        <a:off x="7143272" y="1194228"/>
        <a:ext cx="1565611" cy="1647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22F78-1ACA-4739-B1FD-42866EE3DC8F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0303E-C931-4487-96BC-937BEFCE66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4F689-3B45-7E4F-B72D-E6822AF0D338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charged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hadron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beam (protons,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pions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momenta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120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 or 205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 (positive or negative) hit a copper target, 50 cm thick and 7 cm in diameter. The secondary particles produced in the interaction are filtered by a shielding of either 80 cm of concrete. Behind the concrete shielding, the neutron spectrum has a pronounced maximum at about 100 </a:t>
            </a:r>
            <a:r>
              <a:rPr lang="en-US" altLang="ja-JP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n-US" altLang="ja-JP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03647A-04E7-4308-8DA6-2BFFE57079EE}" type="slidenum">
              <a:rPr lang="de-CH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CH" altLang="ja-JP" smtClean="0"/>
          </a:p>
        </p:txBody>
      </p:sp>
      <p:sp>
        <p:nvSpPr>
          <p:cNvPr id="61443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7DCD9A-1CA8-433F-A906-F4563E87FB99}" type="slidenum">
              <a:rPr lang="ja-JP" altLang="en-GB" sz="1200">
                <a:latin typeface="Calibri" pitchFamily="34" charset="0"/>
              </a:rPr>
              <a:pPr algn="r"/>
              <a:t>23</a:t>
            </a:fld>
            <a:endParaRPr lang="en-GB" altLang="ja-JP" sz="1200">
              <a:latin typeface="Calibri" pitchFamily="34" charset="0"/>
            </a:endParaRPr>
          </a:p>
        </p:txBody>
      </p:sp>
      <p:sp>
        <p:nvSpPr>
          <p:cNvPr id="61444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2516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17F671-19C1-4A27-AB53-0D1A9EC19B6E}" type="slidenum">
              <a:rPr kumimoji="1" lang="ja-JP" altLang="en-US" sz="1200"/>
              <a:pPr algn="r"/>
              <a:t>25</a:t>
            </a:fld>
            <a:endParaRPr kumimoji="1" lang="ja-JP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B173A-D1DF-4D6E-A905-F2E2805999D1}" type="slidenum">
              <a:rPr lang="de-CH" altLang="ja-JP" smtClean="0">
                <a:latin typeface="Arial" pitchFamily="34" charset="0"/>
                <a:ea typeface="ＭＳ Ｐゴシック" pitchFamily="50" charset="-128"/>
              </a:rPr>
              <a:pPr/>
              <a:t>26</a:t>
            </a:fld>
            <a:endParaRPr lang="de-CH" altLang="ja-JP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445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スライド番号プレースホルダ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59582E-65FA-46DC-B406-73807595FDE0}" type="slidenum">
              <a:rPr kumimoji="1" lang="ja-JP" altLang="en-US" sz="120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kumimoji="1" lang="ja-JP" altLang="en-US" sz="1200" dirty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2D2E-E5D2-4BDD-8596-C9CF3D2A5850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3A52E-110C-46C4-9A8D-86E406DC26CC}" type="slidenum">
              <a:rPr lang="de-CH" altLang="ja-JP"/>
              <a:pPr/>
              <a:t>33</a:t>
            </a:fld>
            <a:endParaRPr lang="de-CH" altLang="ja-JP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1200" dirty="0" smtClean="0">
                <a:latin typeface="+mn-lt"/>
              </a:rPr>
              <a:t>Next:</a:t>
            </a:r>
          </a:p>
          <a:p>
            <a:pPr>
              <a:defRPr/>
            </a:pPr>
            <a:r>
              <a:rPr lang="en-US" altLang="ja-JP" sz="1200" dirty="0" smtClean="0">
                <a:latin typeface="+mn-lt"/>
              </a:rPr>
              <a:t>Improvement of track selection (using angle difference between MTs)</a:t>
            </a:r>
          </a:p>
          <a:p>
            <a:pPr>
              <a:defRPr/>
            </a:pPr>
            <a:r>
              <a:rPr lang="en-US" altLang="ja-JP" sz="1200" dirty="0" smtClean="0">
                <a:latin typeface="+mn-lt"/>
              </a:rPr>
              <a:t>Improvement on </a:t>
            </a:r>
            <a:r>
              <a:rPr lang="en-US" altLang="ja-JP" sz="1200" dirty="0" err="1" smtClean="0">
                <a:latin typeface="+mn-lt"/>
              </a:rPr>
              <a:t>vertexing</a:t>
            </a:r>
            <a:r>
              <a:rPr lang="en-US" altLang="ja-JP" sz="1200" dirty="0" smtClean="0">
                <a:latin typeface="+mn-lt"/>
              </a:rPr>
              <a:t> for &gt;=3prong (searching best combination)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2E6977-168E-46DF-AA65-56E2011FC6DE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216DF2-86AD-4FB2-9A59-A200F6160769}" type="slidenum">
              <a:rPr lang="en-US" altLang="ja-JP" smtClean="0">
                <a:ea typeface="ＭＳ Ｐゴシック" charset="-128"/>
              </a:rPr>
              <a:pPr/>
              <a:t>39</a:t>
            </a:fld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1" lang="ja-JP" altLang="en-US" smtClean="0"/>
          </a:p>
        </p:txBody>
      </p:sp>
      <p:sp>
        <p:nvSpPr>
          <p:cNvPr id="471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EAAC9C-5EDD-44AF-B635-305123BE3685}" type="slidenum">
              <a:rPr kumimoji="1" lang="ja-JP" altLang="en-US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2A136-7D80-4A6A-9E43-6FBCD18BD4A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Application</a:t>
            </a:r>
          </a:p>
          <a:p>
            <a:pPr lvl="1"/>
            <a:r>
              <a:rPr lang="en-US" dirty="0" smtClean="0"/>
              <a:t>Physics experiments</a:t>
            </a:r>
          </a:p>
          <a:p>
            <a:pPr lvl="2"/>
            <a:r>
              <a:rPr lang="en-US" dirty="0" smtClean="0"/>
              <a:t>OPERA</a:t>
            </a:r>
          </a:p>
          <a:p>
            <a:pPr lvl="2"/>
            <a:r>
              <a:rPr lang="en-US" dirty="0" err="1" smtClean="0"/>
              <a:t>AEgIS</a:t>
            </a:r>
            <a:endParaRPr lang="en-US" dirty="0" smtClean="0"/>
          </a:p>
          <a:p>
            <a:pPr lvl="1"/>
            <a:r>
              <a:rPr lang="en-US" dirty="0" smtClean="0"/>
              <a:t>Medical application</a:t>
            </a:r>
          </a:p>
          <a:p>
            <a:pPr lvl="2"/>
            <a:r>
              <a:rPr lang="en-US" dirty="0" smtClean="0"/>
              <a:t>neutron </a:t>
            </a:r>
            <a:r>
              <a:rPr lang="en-US" dirty="0" err="1" smtClean="0"/>
              <a:t>dosimetry</a:t>
            </a:r>
            <a:endParaRPr lang="en-US" dirty="0" smtClean="0"/>
          </a:p>
          <a:p>
            <a:pPr lvl="2"/>
            <a:r>
              <a:rPr lang="en-US" dirty="0" smtClean="0"/>
              <a:t>proton radiography</a:t>
            </a:r>
          </a:p>
          <a:p>
            <a:pPr lvl="1"/>
            <a:r>
              <a:rPr lang="en-US" dirty="0" smtClean="0"/>
              <a:t>Geosciences</a:t>
            </a:r>
          </a:p>
          <a:p>
            <a:pPr lvl="2"/>
            <a:r>
              <a:rPr lang="en-US" dirty="0" smtClean="0"/>
              <a:t>muon radiography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D603-5462-4DE5-A37B-D45FB1824CD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EB3652-691F-4A63-B15D-A582E4BEC9A2}" type="slidenum">
              <a:rPr lang="ja-JP" altLang="en-US" smtClean="0">
                <a:ea typeface="ＭＳ Ｐゴシック" charset="-128"/>
              </a:rPr>
              <a:pPr/>
              <a:t>14</a:t>
            </a:fld>
            <a:endParaRPr lang="ja-JP" alt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62A7-4F17-41C9-BD32-7C19F68FAFAD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8C17-B8A7-4B95-8169-E6DAA96E376C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E6ECA-A9C2-43A7-B972-9C57DCED91D6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5B134-4EC2-4F87-BCCF-633A297007B4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242C-F350-4EF8-90DC-17BA5D0FDFB3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 2 段組み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1898-D68E-4C15-90EC-07219A296E8A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EEDC-D1BA-4CDA-8D43-7E6EB2743FCA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858F-8407-4F93-B178-DA8CEB51E44F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C8EE-2380-47B5-B5C3-B5D5309278EB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07AE-B4E4-4F17-A2E6-61D239D74AE9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ACE98-1CBC-4EA9-92F1-20436164D795}" type="datetime1">
              <a:rPr lang="en-US" altLang="ja-JP" smtClean="0"/>
              <a:pPr/>
              <a:t>10/14/2013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0C59963-28D9-4CA6-93B5-1F280F648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kumimoji="1"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kumimoji="1" sz="2800">
          <a:latin typeface="+mn-lt"/>
        </a:defRPr>
      </a:lvl1pPr>
      <a:lvl2pPr marL="742950" indent="-285750" eaLnBrk="1" hangingPunct="1">
        <a:buChar char="–"/>
        <a:defRPr kumimoji="1" sz="2400">
          <a:latin typeface="+mn-lt"/>
        </a:defRPr>
      </a:lvl2pPr>
      <a:lvl3pPr marL="1143000" indent="-228600" eaLnBrk="1" hangingPunct="1">
        <a:buChar char="•"/>
        <a:defRPr kumimoji="1" sz="2400">
          <a:latin typeface="+mn-lt"/>
        </a:defRPr>
      </a:lvl3pPr>
      <a:lvl4pPr marL="1600200" indent="-228600" eaLnBrk="1" hangingPunct="1">
        <a:buChar char="–"/>
        <a:defRPr kumimoji="1" sz="2000">
          <a:latin typeface="+mn-lt"/>
        </a:defRPr>
      </a:lvl4pPr>
      <a:lvl5pPr marL="2057400" indent="-228600" eaLnBrk="1" hangingPunct="1">
        <a:buChar char="»"/>
        <a:defRPr kumimoji="1" sz="2000">
          <a:latin typeface="+mn-lt"/>
        </a:defRPr>
      </a:lvl5pPr>
      <a:lvl6pPr marL="2514600" indent="-228600" eaLnBrk="1" hangingPunct="1">
        <a:buChar char="•"/>
        <a:defRPr kumimoji="1" sz="2000"/>
      </a:lvl6pPr>
      <a:lvl7pPr marL="2971800" indent="-228600" eaLnBrk="1" hangingPunct="1">
        <a:buChar char="•"/>
        <a:defRPr kumimoji="1" sz="2000"/>
      </a:lvl7pPr>
      <a:lvl8pPr marL="3429000" indent="-228600" eaLnBrk="1" hangingPunct="1">
        <a:buChar char="•"/>
        <a:defRPr kumimoji="1" sz="2000"/>
      </a:lvl8pPr>
      <a:lvl9pPr marL="3886200" indent="-228600" eaLnBrk="1" hangingPunct="1">
        <a:buChar char="•"/>
        <a:defRPr kumimoji="1"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>
        <a:defRPr kumimoji="1"/>
      </a:lvl1pPr>
      <a:lvl2pPr marL="457200" eaLnBrk="1" hangingPunct="1">
        <a:defRPr kumimoji="1"/>
      </a:lvl2pPr>
      <a:lvl3pPr marL="914400" eaLnBrk="1" hangingPunct="1">
        <a:defRPr kumimoji="1"/>
      </a:lvl3pPr>
      <a:lvl4pPr marL="1371600" eaLnBrk="1" hangingPunct="1">
        <a:defRPr kumimoji="1"/>
      </a:lvl4pPr>
      <a:lvl5pPr marL="1828800" eaLnBrk="1" hangingPunct="1">
        <a:defRPr kumimoji="1"/>
      </a:lvl5pPr>
      <a:lvl6pPr marL="2286000" eaLnBrk="1" hangingPunct="1">
        <a:defRPr kumimoji="1"/>
      </a:lvl6pPr>
      <a:lvl7pPr marL="2743200" eaLnBrk="1" hangingPunct="1">
        <a:defRPr kumimoji="1"/>
      </a:lvl7pPr>
      <a:lvl8pPr marL="3200400" eaLnBrk="1" hangingPunct="1">
        <a:defRPr kumimoji="1"/>
      </a:lvl8pPr>
      <a:lvl9pPr marL="3657600" eaLnBrk="1" hangingPunct="1">
        <a:defRPr kumimoji="1"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jpeg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Tomoko Ariga</a:t>
            </a:r>
          </a:p>
          <a:p>
            <a:r>
              <a:rPr lang="en-US" altLang="ja-JP" dirty="0" smtClean="0"/>
              <a:t>on behalf of the Bern emulsion group</a:t>
            </a:r>
            <a:endParaRPr kumimoji="1" lang="ja-JP" alt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R&amp;D and applications of </a:t>
            </a:r>
            <a:br>
              <a:rPr kumimoji="1" lang="en-US" altLang="ja-JP" dirty="0" smtClean="0"/>
            </a:br>
            <a:r>
              <a:rPr kumimoji="1" lang="en-US" altLang="ja-JP" dirty="0" smtClean="0"/>
              <a:t>emulsion detectors in Switzerland</a:t>
            </a:r>
            <a:endParaRPr kumimoji="1" lang="ja-JP" altLang="en-US"/>
          </a:p>
        </p:txBody>
      </p:sp>
      <p:pic>
        <p:nvPicPr>
          <p:cNvPr id="6" name="Picture 5" descr="lhep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108200" cy="8763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884" y="0"/>
            <a:ext cx="161411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Intrinsic resolution of new film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66700" y="838200"/>
            <a:ext cx="712470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990600"/>
            <a:ext cx="6858000" cy="4525963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sym typeface="Wingdings" pitchFamily="2" charset="2"/>
              </a:rPr>
              <a:t>Fit a line and evaluate deviation of each grains from the fitted line (line to point distance)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Find a straight tracks on the display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Measure the grains </a:t>
            </a:r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 Center of gravity calculation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(Use only grains near to the center of view  to minimize optical distortion)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sym typeface="Wingdings" pitchFamily="2" charset="2"/>
              </a:rPr>
              <a:t>(Reject overlapping grains)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33800"/>
            <a:ext cx="440938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4267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 = 58 nm</a:t>
            </a:r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" y="2819400"/>
            <a:ext cx="7239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950027" y="5410200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JINST 8 (2013) P08013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moko\Desktop\status\emul\insel\insel-p_horizontal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85750" y="0"/>
            <a:ext cx="8572500" cy="6858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1219200"/>
          </a:xfrm>
          <a:solidFill>
            <a:schemeClr val="accent1">
              <a:alpha val="61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Irradiation with 18 </a:t>
            </a:r>
            <a:r>
              <a:rPr lang="en-US" sz="2400" dirty="0" err="1" smtClean="0">
                <a:solidFill>
                  <a:srgbClr val="FFC000"/>
                </a:solidFill>
              </a:rPr>
              <a:t>MeV</a:t>
            </a:r>
            <a:r>
              <a:rPr lang="en-US" sz="2400" dirty="0" smtClean="0">
                <a:solidFill>
                  <a:srgbClr val="FFC000"/>
                </a:solidFill>
              </a:rPr>
              <a:t> protons</a:t>
            </a:r>
            <a:br>
              <a:rPr lang="en-US" sz="2400" dirty="0" smtClean="0">
                <a:solidFill>
                  <a:srgbClr val="FFC000"/>
                </a:solidFill>
              </a:rPr>
            </a:br>
            <a:r>
              <a:rPr lang="en-US" sz="2400" dirty="0" smtClean="0">
                <a:solidFill>
                  <a:srgbClr val="FFC000"/>
                </a:solidFill>
              </a:rPr>
              <a:t>at the beam transfer line of the new Bern cyclotron laboratory (SWAN, </a:t>
            </a:r>
            <a:r>
              <a:rPr lang="en-US" sz="2400" dirty="0" err="1" smtClean="0">
                <a:solidFill>
                  <a:srgbClr val="FFC000"/>
                </a:solidFill>
              </a:rPr>
              <a:t>Inselspital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6692211" y="2057400"/>
            <a:ext cx="2375589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6270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micron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447800"/>
            <a:ext cx="5486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Emulsion distortion study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Particle identification by analyzing the stopping points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 b="6877"/>
          <a:stretch>
            <a:fillRect/>
          </a:stretch>
        </p:blipFill>
        <p:spPr bwMode="auto">
          <a:xfrm>
            <a:off x="152400" y="1600200"/>
            <a:ext cx="3200400" cy="19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555776" y="764704"/>
          <a:ext cx="432048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179512" y="3573016"/>
          <a:ext cx="871296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>
            <a:off x="1403648" y="3068960"/>
            <a:ext cx="936104" cy="936104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71800" y="3140968"/>
            <a:ext cx="360040" cy="936104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2000" y="3140968"/>
            <a:ext cx="0" cy="1008112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724128" y="3140968"/>
            <a:ext cx="504056" cy="936104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04248" y="3140968"/>
            <a:ext cx="1224136" cy="936104"/>
          </a:xfrm>
          <a:prstGeom prst="straightConnector1">
            <a:avLst/>
          </a:prstGeom>
          <a:ln w="1270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AEgIS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14214"/>
          <a:stretch>
            <a:fillRect/>
          </a:stretch>
        </p:blipFill>
        <p:spPr bwMode="auto">
          <a:xfrm>
            <a:off x="1066800" y="1691250"/>
            <a:ext cx="5029200" cy="227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3813880" y="2734892"/>
            <a:ext cx="1447801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/>
              <a:t>Emulsion detector</a:t>
            </a:r>
            <a:endParaRPr kumimoji="1" lang="ja-JP" altLang="en-US" sz="1200"/>
          </a:p>
        </p:txBody>
      </p:sp>
      <p:sp>
        <p:nvSpPr>
          <p:cNvPr id="6" name="TextBox 5"/>
          <p:cNvSpPr txBox="1"/>
          <p:nvPr/>
        </p:nvSpPr>
        <p:spPr>
          <a:xfrm rot="1470227">
            <a:off x="5645720" y="745432"/>
            <a:ext cx="354962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See the talk by </a:t>
            </a:r>
            <a:r>
              <a:rPr kumimoji="1" lang="en-US" altLang="ja-JP" sz="2800" dirty="0" err="1" smtClean="0"/>
              <a:t>A.Ariga</a:t>
            </a:r>
            <a:endParaRPr kumimoji="1" lang="ja-JP" alt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441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Measurement of gravitational force on antimatter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 Measurement of anti-H free fall (of the order of 10 microns)</a:t>
            </a:r>
          </a:p>
          <a:p>
            <a:pPr lvl="1"/>
            <a:endParaRPr lang="en-US" sz="2000" dirty="0">
              <a:sym typeface="Wingdings" pitchFamily="2" charset="2"/>
            </a:endParaRP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lvl="1"/>
            <a:endParaRPr lang="en-US" sz="2000" dirty="0">
              <a:sym typeface="Wingdings" pitchFamily="2" charset="2"/>
            </a:endParaRP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lvl="1"/>
            <a:endParaRPr lang="en-US" sz="2000" dirty="0">
              <a:sym typeface="Wingdings" pitchFamily="2" charset="2"/>
            </a:endParaRP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lvl="1"/>
            <a:endParaRPr lang="en-US" sz="2000" dirty="0">
              <a:sym typeface="Wingdings" pitchFamily="2" charset="2"/>
            </a:endParaRPr>
          </a:p>
          <a:p>
            <a:r>
              <a:rPr lang="en-US" sz="2400" dirty="0" smtClean="0"/>
              <a:t>Requirements for emulsion detectors… very challenging!</a:t>
            </a:r>
          </a:p>
          <a:p>
            <a:pPr lvl="1"/>
            <a:r>
              <a:rPr lang="en-US" sz="2000" dirty="0" smtClean="0"/>
              <a:t>Absolute position resolution (1 micron) over 20cm x 20cm surface</a:t>
            </a:r>
          </a:p>
          <a:p>
            <a:pPr lvl="1"/>
            <a:r>
              <a:rPr lang="en-US" sz="2000" dirty="0" smtClean="0"/>
              <a:t>Emulsion in vacuum</a:t>
            </a:r>
          </a:p>
          <a:p>
            <a:pPr lvl="1"/>
            <a:r>
              <a:rPr lang="en-US" sz="2000" dirty="0" smtClean="0"/>
              <a:t>Sensitive at 77K</a:t>
            </a:r>
            <a:endParaRPr lang="en-US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4470" y="4677000"/>
            <a:ext cx="239975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820" y="4677000"/>
            <a:ext cx="239975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9"/>
          <p:cNvSpPr txBox="1"/>
          <p:nvPr/>
        </p:nvSpPr>
        <p:spPr>
          <a:xfrm>
            <a:off x="3200400" y="6500035"/>
            <a:ext cx="596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Annihilation vertex in OPERA film (left) and in new film with Nagoya gel (right)</a:t>
            </a:r>
            <a:endParaRPr kumimoji="1" lang="ja-JP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4659868"/>
            <a:ext cx="167552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Test run in 2012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714375" y="1758950"/>
            <a:ext cx="3571875" cy="14287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880100" y="1566863"/>
            <a:ext cx="2286000" cy="18176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Rectangle 17"/>
          <p:cNvSpPr/>
          <p:nvPr/>
        </p:nvSpPr>
        <p:spPr>
          <a:xfrm>
            <a:off x="4286250" y="1716088"/>
            <a:ext cx="1571625" cy="1493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Beam dump</a:t>
            </a:r>
          </a:p>
        </p:txBody>
      </p:sp>
      <p:sp>
        <p:nvSpPr>
          <p:cNvPr id="7173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5114925" cy="1447800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Absolute </a:t>
            </a:r>
            <a:r>
              <a:rPr lang="en-US" altLang="ja-JP" sz="3200" dirty="0" err="1" smtClean="0"/>
              <a:t>muon</a:t>
            </a:r>
            <a:r>
              <a:rPr lang="en-US" altLang="ja-JP" sz="3200" dirty="0" smtClean="0"/>
              <a:t> flux measurement at </a:t>
            </a:r>
            <a:r>
              <a:rPr lang="en-US" altLang="ja-JP" sz="3200" dirty="0" err="1" smtClean="0"/>
              <a:t>Muon</a:t>
            </a:r>
            <a:r>
              <a:rPr lang="en-US" altLang="ja-JP" sz="3200" dirty="0" smtClean="0"/>
              <a:t> pit </a:t>
            </a:r>
            <a:br>
              <a:rPr lang="en-US" altLang="ja-JP" sz="3200" dirty="0" smtClean="0"/>
            </a:br>
            <a:r>
              <a:rPr lang="en-US" altLang="ja-JP" sz="3200" dirty="0" smtClean="0"/>
              <a:t>in T2K experiment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28625" y="2495550"/>
            <a:ext cx="17145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143125" y="2281238"/>
            <a:ext cx="2143125" cy="21431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4295775" y="2028825"/>
            <a:ext cx="2667000" cy="250825"/>
          </a:xfrm>
          <a:custGeom>
            <a:avLst/>
            <a:gdLst>
              <a:gd name="connsiteX0" fmla="*/ 0 w 2667000"/>
              <a:gd name="connsiteY0" fmla="*/ 274320 h 274320"/>
              <a:gd name="connsiteX1" fmla="*/ 807720 w 2667000"/>
              <a:gd name="connsiteY1" fmla="*/ 137160 h 274320"/>
              <a:gd name="connsiteX2" fmla="*/ 1615440 w 2667000"/>
              <a:gd name="connsiteY2" fmla="*/ 106680 h 274320"/>
              <a:gd name="connsiteX3" fmla="*/ 2667000 w 2667000"/>
              <a:gd name="connsiteY3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0" h="274320">
                <a:moveTo>
                  <a:pt x="0" y="274320"/>
                </a:moveTo>
                <a:cubicBezTo>
                  <a:pt x="269240" y="219710"/>
                  <a:pt x="538480" y="165100"/>
                  <a:pt x="807720" y="137160"/>
                </a:cubicBezTo>
                <a:cubicBezTo>
                  <a:pt x="1076960" y="109220"/>
                  <a:pt x="1305560" y="129540"/>
                  <a:pt x="1615440" y="106680"/>
                </a:cubicBezTo>
                <a:cubicBezTo>
                  <a:pt x="1925320" y="83820"/>
                  <a:pt x="2296160" y="41910"/>
                  <a:pt x="2667000" y="0"/>
                </a:cubicBezTo>
              </a:path>
            </a:pathLst>
          </a:cu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77" name="TextBox 18"/>
          <p:cNvSpPr txBox="1">
            <a:spLocks noChangeArrowheads="1"/>
          </p:cNvSpPr>
          <p:nvPr/>
        </p:nvSpPr>
        <p:spPr bwMode="auto">
          <a:xfrm>
            <a:off x="857250" y="2019300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>
                <a:latin typeface="Symbol" pitchFamily="18" charset="2"/>
              </a:rPr>
              <a:t>p</a:t>
            </a:r>
          </a:p>
        </p:txBody>
      </p:sp>
      <p:sp>
        <p:nvSpPr>
          <p:cNvPr id="7178" name="TextBox 19"/>
          <p:cNvSpPr txBox="1">
            <a:spLocks noChangeArrowheads="1"/>
          </p:cNvSpPr>
          <p:nvPr/>
        </p:nvSpPr>
        <p:spPr bwMode="auto">
          <a:xfrm>
            <a:off x="2643188" y="1971675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b="1">
                <a:solidFill>
                  <a:srgbClr val="0070C0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7179" name="TextBox 20"/>
          <p:cNvSpPr txBox="1">
            <a:spLocks noChangeArrowheads="1"/>
          </p:cNvSpPr>
          <p:nvPr/>
        </p:nvSpPr>
        <p:spPr bwMode="auto">
          <a:xfrm>
            <a:off x="4252913" y="3225800"/>
            <a:ext cx="1962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/>
              <a:t>Transverse momentum </a:t>
            </a:r>
          </a:p>
          <a:p>
            <a:r>
              <a:rPr lang="en-US" altLang="ja-JP" sz="1100"/>
              <a:t>by scattering ~250MeV/c</a:t>
            </a:r>
            <a:endParaRPr lang="en-US" altLang="ja-JP" sz="1600"/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6215857" y="2510631"/>
            <a:ext cx="1428750" cy="15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78650" y="2725738"/>
            <a:ext cx="22145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a typeface="ＭＳ Ｐゴシック" pitchFamily="50" charset="-128"/>
              </a:rPr>
              <a:t>Emulsion tracker</a:t>
            </a:r>
          </a:p>
        </p:txBody>
      </p:sp>
      <p:sp>
        <p:nvSpPr>
          <p:cNvPr id="7182" name="TextBox 25"/>
          <p:cNvSpPr txBox="1">
            <a:spLocks noChangeArrowheads="1"/>
          </p:cNvSpPr>
          <p:nvPr/>
        </p:nvSpPr>
        <p:spPr bwMode="auto">
          <a:xfrm>
            <a:off x="7072313" y="1700213"/>
            <a:ext cx="22145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/>
              <a:t>Measurement</a:t>
            </a:r>
          </a:p>
          <a:p>
            <a:r>
              <a:rPr lang="en-US" altLang="ja-JP" sz="1400"/>
              <a:t>- Position</a:t>
            </a:r>
          </a:p>
          <a:p>
            <a:r>
              <a:rPr lang="en-US" altLang="ja-JP" sz="1400"/>
              <a:t>- 3D angle (</a:t>
            </a:r>
            <a:r>
              <a:rPr lang="en-US" altLang="ja-JP" sz="1400">
                <a:latin typeface="Symbol" pitchFamily="18" charset="2"/>
              </a:rPr>
              <a:t>Dq</a:t>
            </a:r>
            <a:r>
              <a:rPr lang="en-US" altLang="ja-JP" sz="1400"/>
              <a:t>=~3mrad)</a:t>
            </a:r>
          </a:p>
          <a:p>
            <a:r>
              <a:rPr lang="en-US" altLang="ja-JP" sz="1400"/>
              <a:t>- Momentum</a:t>
            </a:r>
          </a:p>
        </p:txBody>
      </p:sp>
      <p:cxnSp>
        <p:nvCxnSpPr>
          <p:cNvPr id="32" name="Straight Connector 31"/>
          <p:cNvCxnSpPr>
            <a:cxnSpLocks noChangeAspect="1"/>
          </p:cNvCxnSpPr>
          <p:nvPr/>
        </p:nvCxnSpPr>
        <p:spPr>
          <a:xfrm flipV="1">
            <a:off x="6786563" y="1995488"/>
            <a:ext cx="274637" cy="34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84" name="TextBox 32"/>
          <p:cNvSpPr txBox="1">
            <a:spLocks noChangeArrowheads="1"/>
          </p:cNvSpPr>
          <p:nvPr/>
        </p:nvSpPr>
        <p:spPr bwMode="auto">
          <a:xfrm>
            <a:off x="4357688" y="2678113"/>
            <a:ext cx="1571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/>
              <a:t>~150X</a:t>
            </a:r>
            <a:r>
              <a:rPr lang="en-US" altLang="ja-JP" sz="1100" baseline="-25000"/>
              <a:t>0</a:t>
            </a:r>
          </a:p>
          <a:p>
            <a:r>
              <a:rPr lang="en-US" altLang="ja-JP" sz="1100"/>
              <a:t>energy loss 5GeV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143125" y="2495550"/>
            <a:ext cx="1071563" cy="1428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86063" y="2530475"/>
            <a:ext cx="7858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Symbol" pitchFamily="18" charset="2"/>
                <a:ea typeface="ＭＳ Ｐゴシック" pitchFamily="50" charset="-128"/>
              </a:rPr>
              <a:t>n</a:t>
            </a:r>
          </a:p>
        </p:txBody>
      </p:sp>
      <p:sp>
        <p:nvSpPr>
          <p:cNvPr id="38" name="Oval 37"/>
          <p:cNvSpPr/>
          <p:nvPr/>
        </p:nvSpPr>
        <p:spPr>
          <a:xfrm>
            <a:off x="2108200" y="2427288"/>
            <a:ext cx="142875" cy="12858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8" name="TextBox 38"/>
          <p:cNvSpPr txBox="1">
            <a:spLocks noChangeArrowheads="1"/>
          </p:cNvSpPr>
          <p:nvPr/>
        </p:nvSpPr>
        <p:spPr bwMode="auto">
          <a:xfrm>
            <a:off x="1714500" y="286861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/>
              <a:t>P</a:t>
            </a:r>
            <a:r>
              <a:rPr lang="en-US" altLang="ja-JP" sz="1400" baseline="-25000"/>
              <a:t>T</a:t>
            </a:r>
            <a:r>
              <a:rPr lang="en-US" altLang="ja-JP" sz="1400"/>
              <a:t>=30MeV/c</a:t>
            </a:r>
          </a:p>
        </p:txBody>
      </p:sp>
      <p:sp>
        <p:nvSpPr>
          <p:cNvPr id="7189" name="テキスト ボックス 26"/>
          <p:cNvSpPr txBox="1">
            <a:spLocks noChangeArrowheads="1"/>
          </p:cNvSpPr>
          <p:nvPr/>
        </p:nvSpPr>
        <p:spPr bwMode="auto">
          <a:xfrm>
            <a:off x="6416675" y="3346450"/>
            <a:ext cx="150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Muon Pit</a:t>
            </a:r>
            <a:endParaRPr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6072188" y="1839913"/>
            <a:ext cx="785812" cy="129857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241" name="テキスト ボックス 28"/>
          <p:cNvSpPr txBox="1">
            <a:spLocks noChangeArrowheads="1"/>
          </p:cNvSpPr>
          <p:nvPr/>
        </p:nvSpPr>
        <p:spPr bwMode="auto">
          <a:xfrm>
            <a:off x="5989638" y="2744788"/>
            <a:ext cx="1071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tx2"/>
                </a:solidFill>
                <a:latin typeface="+mn-lt"/>
                <a:ea typeface="ＭＳ Ｐゴシック" pitchFamily="50" charset="-128"/>
              </a:rPr>
              <a:t>MUMON</a:t>
            </a:r>
            <a:endParaRPr lang="ja-JP" altLang="en-US" sz="1600" dirty="0">
              <a:solidFill>
                <a:schemeClr val="tx2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7192" name="テキスト ボックス 28"/>
          <p:cNvSpPr txBox="1">
            <a:spLocks noChangeArrowheads="1"/>
          </p:cNvSpPr>
          <p:nvPr/>
        </p:nvSpPr>
        <p:spPr bwMode="auto">
          <a:xfrm>
            <a:off x="1570038" y="3138488"/>
            <a:ext cx="17494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/>
              <a:t>Decay volume</a:t>
            </a:r>
            <a:endParaRPr lang="ja-JP" altLang="en-US"/>
          </a:p>
        </p:txBody>
      </p:sp>
      <p:grpSp>
        <p:nvGrpSpPr>
          <p:cNvPr id="2" name="グループ化 45"/>
          <p:cNvGrpSpPr>
            <a:grpSpLocks/>
          </p:cNvGrpSpPr>
          <p:nvPr/>
        </p:nvGrpSpPr>
        <p:grpSpPr bwMode="auto">
          <a:xfrm>
            <a:off x="3786188" y="3808413"/>
            <a:ext cx="3482975" cy="3049587"/>
            <a:chOff x="4071934" y="3792538"/>
            <a:chExt cx="3482975" cy="3049587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4071934" y="4500563"/>
              <a:ext cx="72072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latin typeface="+mn-lt"/>
                  <a:ea typeface="NSimSun" pitchFamily="49" charset="-122"/>
                </a:rPr>
                <a:t>Beam</a:t>
              </a:r>
              <a:endParaRPr lang="ja-JP" altLang="en-US" dirty="0">
                <a:latin typeface="+mn-lt"/>
                <a:ea typeface="NSimSun" pitchFamily="49" charset="-122"/>
              </a:endParaRPr>
            </a:p>
          </p:txBody>
        </p:sp>
        <p:pic>
          <p:nvPicPr>
            <p:cNvPr id="720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33921" y="3792538"/>
              <a:ext cx="2624138" cy="304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直線矢印コネクタ 41"/>
            <p:cNvCxnSpPr/>
            <p:nvPr/>
          </p:nvCxnSpPr>
          <p:spPr>
            <a:xfrm rot="5400000">
              <a:off x="6357933" y="4929188"/>
              <a:ext cx="214313" cy="71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42"/>
            <p:cNvSpPr txBox="1"/>
            <p:nvPr/>
          </p:nvSpPr>
          <p:spPr>
            <a:xfrm>
              <a:off x="5692771" y="4600575"/>
              <a:ext cx="1862138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latin typeface="+mn-lt"/>
                  <a:ea typeface="ＭＳ Ｐゴシック" pitchFamily="50" charset="-128"/>
                </a:rPr>
                <a:t>Momentum module</a:t>
              </a:r>
              <a:endParaRPr lang="ja-JP" altLang="en-US" sz="16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 rot="19642101">
              <a:off x="5802309" y="5243513"/>
              <a:ext cx="142557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latin typeface="+mn-lt"/>
                  <a:ea typeface="ＭＳ Ｐゴシック" pitchFamily="50" charset="-128"/>
                </a:rPr>
                <a:t>Flux modules</a:t>
              </a:r>
              <a:endParaRPr lang="ja-JP" altLang="en-US" dirty="0">
                <a:latin typeface="+mn-lt"/>
                <a:ea typeface="ＭＳ Ｐゴシック" pitchFamily="50" charset="-128"/>
              </a:endParaRP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>
              <a:off x="4429121" y="4857750"/>
              <a:ext cx="357188" cy="619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28"/>
            <p:cNvSpPr txBox="1">
              <a:spLocks noChangeArrowheads="1"/>
            </p:cNvSpPr>
            <p:nvPr/>
          </p:nvSpPr>
          <p:spPr bwMode="auto">
            <a:xfrm rot="19559075">
              <a:off x="5564184" y="4057650"/>
              <a:ext cx="10715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solidFill>
                    <a:schemeClr val="tx2"/>
                  </a:solidFill>
                  <a:latin typeface="+mn-lt"/>
                  <a:ea typeface="ＭＳ Ｐゴシック" pitchFamily="50" charset="-128"/>
                </a:rPr>
                <a:t>MUMON</a:t>
              </a:r>
              <a:endParaRPr lang="ja-JP" altLang="en-US" sz="1600" dirty="0">
                <a:solidFill>
                  <a:schemeClr val="tx2"/>
                </a:solidFill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7196" name="Picture 2"/>
          <p:cNvPicPr>
            <a:picLocks noChangeAspect="1" noChangeArrowheads="1"/>
          </p:cNvPicPr>
          <p:nvPr/>
        </p:nvPicPr>
        <p:blipFill>
          <a:blip r:embed="rId4" cstate="print"/>
          <a:srcRect b="14159"/>
          <a:stretch>
            <a:fillRect/>
          </a:stretch>
        </p:blipFill>
        <p:spPr bwMode="auto">
          <a:xfrm>
            <a:off x="363537" y="4232275"/>
            <a:ext cx="33750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テキスト ボックス 40"/>
          <p:cNvSpPr txBox="1"/>
          <p:nvPr/>
        </p:nvSpPr>
        <p:spPr>
          <a:xfrm>
            <a:off x="123825" y="3962400"/>
            <a:ext cx="38385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+mn-lt"/>
                <a:ea typeface="ＭＳ Ｐゴシック" pitchFamily="50" charset="-128"/>
              </a:rPr>
              <a:t>Phase space of </a:t>
            </a:r>
            <a:r>
              <a:rPr lang="en-US" altLang="ja-JP" sz="1400" dirty="0" err="1">
                <a:latin typeface="+mn-lt"/>
                <a:ea typeface="ＭＳ Ｐゴシック" pitchFamily="50" charset="-128"/>
              </a:rPr>
              <a:t>pions</a:t>
            </a:r>
            <a:r>
              <a:rPr lang="en-US" altLang="ja-JP" sz="1400" dirty="0">
                <a:latin typeface="+mn-lt"/>
                <a:ea typeface="ＭＳ Ｐゴシック" pitchFamily="50" charset="-128"/>
              </a:rPr>
              <a:t> whose daughters reach at SK</a:t>
            </a:r>
            <a:endParaRPr lang="ja-JP" altLang="en-US" sz="1400" dirty="0">
              <a:latin typeface="+mn-lt"/>
              <a:ea typeface="ＭＳ Ｐゴシック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17562" y="6308725"/>
            <a:ext cx="28321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rgbClr val="FF0000"/>
                </a:solidFill>
                <a:latin typeface="+mn-lt"/>
                <a:ea typeface="ＭＳ Ｐゴシック" pitchFamily="50" charset="-128"/>
              </a:rPr>
              <a:t>MUMON/Emulsion cover this region</a:t>
            </a:r>
            <a:endParaRPr lang="ja-JP" altLang="en-US" sz="1400" dirty="0">
              <a:solidFill>
                <a:srgbClr val="FF0000"/>
              </a:solidFill>
              <a:latin typeface="+mn-lt"/>
              <a:ea typeface="ＭＳ Ｐゴシック" pitchFamily="50" charset="-128"/>
            </a:endParaRPr>
          </a:p>
        </p:txBody>
      </p:sp>
      <p:sp>
        <p:nvSpPr>
          <p:cNvPr id="7199" name="Content Placeholder 5"/>
          <p:cNvSpPr>
            <a:spLocks noGrp="1"/>
          </p:cNvSpPr>
          <p:nvPr>
            <p:ph idx="1"/>
          </p:nvPr>
        </p:nvSpPr>
        <p:spPr>
          <a:xfrm>
            <a:off x="4648200" y="152400"/>
            <a:ext cx="4648200" cy="1390650"/>
          </a:xfrm>
        </p:spPr>
        <p:txBody>
          <a:bodyPr>
            <a:normAutofit fontScale="92500"/>
          </a:bodyPr>
          <a:lstStyle/>
          <a:p>
            <a:r>
              <a:rPr lang="en-US" altLang="ja-JP" sz="1600" dirty="0" smtClean="0"/>
              <a:t>Measure position, angle and momentum of </a:t>
            </a:r>
            <a:r>
              <a:rPr lang="en-US" altLang="ja-JP" sz="1600" dirty="0" err="1" smtClean="0"/>
              <a:t>muons</a:t>
            </a:r>
            <a:endParaRPr lang="en-US" altLang="ja-JP" sz="1600" dirty="0" smtClean="0"/>
          </a:p>
          <a:p>
            <a:pPr lvl="1"/>
            <a:r>
              <a:rPr lang="en-US" altLang="ja-JP" sz="1600" dirty="0" smtClean="0">
                <a:solidFill>
                  <a:srgbClr val="0070C0"/>
                </a:solidFill>
              </a:rPr>
              <a:t>Absolute flux</a:t>
            </a:r>
            <a:r>
              <a:rPr lang="en-US" altLang="ja-JP" sz="1600" dirty="0" smtClean="0"/>
              <a:t>, </a:t>
            </a:r>
            <a:r>
              <a:rPr lang="en-US" altLang="ja-JP" sz="1600" dirty="0" smtClean="0">
                <a:solidFill>
                  <a:srgbClr val="00B050"/>
                </a:solidFill>
              </a:rPr>
              <a:t>angular</a:t>
            </a:r>
            <a:r>
              <a:rPr lang="en-US" altLang="ja-JP" sz="1600" dirty="0" smtClean="0"/>
              <a:t> and </a:t>
            </a:r>
            <a:r>
              <a:rPr lang="en-US" altLang="ja-JP" sz="1600" dirty="0" smtClean="0">
                <a:solidFill>
                  <a:srgbClr val="C00000"/>
                </a:solidFill>
              </a:rPr>
              <a:t>momentum</a:t>
            </a:r>
            <a:r>
              <a:rPr lang="en-US" altLang="ja-JP" sz="1600" dirty="0" smtClean="0"/>
              <a:t> distribution</a:t>
            </a:r>
          </a:p>
          <a:p>
            <a:r>
              <a:rPr lang="en-US" altLang="ja-JP" sz="1600" dirty="0" smtClean="0"/>
              <a:t>Compare the distributions with beam MC </a:t>
            </a:r>
            <a:r>
              <a:rPr lang="en-US" altLang="ja-JP" sz="1600" dirty="0" smtClean="0">
                <a:sym typeface="Wingdings" pitchFamily="2" charset="2"/>
              </a:rPr>
              <a:t>with different </a:t>
            </a:r>
            <a:r>
              <a:rPr lang="en-US" altLang="ja-JP" sz="1600" dirty="0" err="1" smtClean="0"/>
              <a:t>hadron</a:t>
            </a:r>
            <a:r>
              <a:rPr lang="en-US" altLang="ja-JP" sz="1600" dirty="0" smtClean="0"/>
              <a:t> production models</a:t>
            </a:r>
          </a:p>
          <a:p>
            <a:endParaRPr lang="en-US" altLang="ja-JP" sz="1600" dirty="0" smtClean="0"/>
          </a:p>
          <a:p>
            <a:endParaRPr lang="en-US" altLang="ja-JP" sz="1600" dirty="0" smtClean="0"/>
          </a:p>
          <a:p>
            <a:endParaRPr lang="en-US" altLang="ja-JP" sz="16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6756400" y="5488936"/>
            <a:ext cx="27432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l"/>
              <a:defRPr/>
            </a:pPr>
            <a:r>
              <a:rPr lang="en-US" altLang="ja-JP" sz="1200" dirty="0" smtClean="0"/>
              <a:t>Flux module : 8 films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l"/>
              <a:defRPr/>
            </a:pPr>
            <a:r>
              <a:rPr lang="en-US" altLang="ja-JP" sz="1200" dirty="0" smtClean="0"/>
              <a:t>Momentum module : 25 films interleaved by 1mm lead plates</a:t>
            </a:r>
            <a:endParaRPr kumimoji="1" lang="ja-JP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4"/>
          <p:cNvSpPr>
            <a:spLocks noGrp="1"/>
          </p:cNvSpPr>
          <p:nvPr>
            <p:ph type="title"/>
          </p:nvPr>
        </p:nvSpPr>
        <p:spPr>
          <a:xfrm>
            <a:off x="152400" y="17462"/>
            <a:ext cx="5233988" cy="4397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 smtClean="0"/>
              <a:t>Comparison with MC</a:t>
            </a:r>
            <a:endParaRPr lang="ja-JP" altLang="en-US" sz="2400" smtClean="0"/>
          </a:p>
        </p:txBody>
      </p:sp>
      <p:sp>
        <p:nvSpPr>
          <p:cNvPr id="91" name="正方形/長方形 90"/>
          <p:cNvSpPr/>
          <p:nvPr/>
        </p:nvSpPr>
        <p:spPr bwMode="auto">
          <a:xfrm>
            <a:off x="4743450" y="3581400"/>
            <a:ext cx="4214813" cy="3205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正方形/長方形 89"/>
          <p:cNvSpPr/>
          <p:nvPr/>
        </p:nvSpPr>
        <p:spPr bwMode="auto">
          <a:xfrm>
            <a:off x="285750" y="523875"/>
            <a:ext cx="4214813" cy="6286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8443" name="テキスト ボックス 16"/>
          <p:cNvSpPr txBox="1">
            <a:spLocks noChangeArrowheads="1"/>
          </p:cNvSpPr>
          <p:nvPr/>
        </p:nvSpPr>
        <p:spPr bwMode="auto">
          <a:xfrm>
            <a:off x="4752975" y="3770313"/>
            <a:ext cx="42386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100" dirty="0">
                <a:latin typeface="+mn-lt"/>
                <a:ea typeface="ＭＳ Ｐゴシック" pitchFamily="50" charset="-128"/>
              </a:rPr>
              <a:t>Simulation in emulsion modules was done for MC samples.</a:t>
            </a:r>
          </a:p>
          <a:p>
            <a:pPr>
              <a:defRPr/>
            </a:pPr>
            <a:r>
              <a:rPr lang="en-US" altLang="ja-JP" sz="1100" dirty="0">
                <a:latin typeface="+mn-lt"/>
                <a:ea typeface="ＭＳ Ｐゴシック" pitchFamily="50" charset="-128"/>
              </a:rPr>
              <a:t>Here we compare the reconstructed momentum for both MC and data.</a:t>
            </a:r>
            <a:endParaRPr lang="ja-JP" altLang="en-US" sz="1100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10264" name="Picture 68"/>
          <p:cNvPicPr>
            <a:picLocks noChangeAspect="1" noChangeArrowheads="1"/>
          </p:cNvPicPr>
          <p:nvPr/>
        </p:nvPicPr>
        <p:blipFill>
          <a:blip r:embed="rId2" cstate="print"/>
          <a:srcRect t="6379"/>
          <a:stretch>
            <a:fillRect/>
          </a:stretch>
        </p:blipFill>
        <p:spPr bwMode="auto">
          <a:xfrm>
            <a:off x="342900" y="990600"/>
            <a:ext cx="3962399" cy="239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テキスト ボックス 91"/>
          <p:cNvSpPr txBox="1"/>
          <p:nvPr/>
        </p:nvSpPr>
        <p:spPr bwMode="auto">
          <a:xfrm>
            <a:off x="927100" y="468312"/>
            <a:ext cx="2679700" cy="36988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/>
              <a:t>Absolute </a:t>
            </a:r>
            <a:r>
              <a:rPr lang="en-US" altLang="ja-JP" dirty="0" err="1"/>
              <a:t>muon</a:t>
            </a:r>
            <a:r>
              <a:rPr lang="en-US" altLang="ja-JP" dirty="0"/>
              <a:t> flux profile</a:t>
            </a:r>
            <a:endParaRPr lang="ja-JP" altLang="en-US" dirty="0"/>
          </a:p>
        </p:txBody>
      </p:sp>
      <p:sp>
        <p:nvSpPr>
          <p:cNvPr id="93" name="テキスト ボックス 92"/>
          <p:cNvSpPr txBox="1"/>
          <p:nvPr/>
        </p:nvSpPr>
        <p:spPr bwMode="auto">
          <a:xfrm>
            <a:off x="5832475" y="3429000"/>
            <a:ext cx="2192338" cy="33813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/>
              <a:t>Momentum distribution</a:t>
            </a:r>
            <a:endParaRPr lang="ja-JP" altLang="en-US" sz="1600" dirty="0"/>
          </a:p>
        </p:txBody>
      </p:sp>
      <p:pic>
        <p:nvPicPr>
          <p:cNvPr id="41" name="Picture 2" descr="L:\ariga\docs\T2K_CM_2009_07\a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880" y="244099"/>
            <a:ext cx="4495800" cy="31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8"/>
          <p:cNvSpPr txBox="1">
            <a:spLocks noChangeArrowheads="1"/>
          </p:cNvSpPr>
          <p:nvPr/>
        </p:nvSpPr>
        <p:spPr bwMode="auto">
          <a:xfrm>
            <a:off x="4648200" y="2752636"/>
            <a:ext cx="4572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100" dirty="0">
                <a:solidFill>
                  <a:schemeClr val="bg1"/>
                </a:solidFill>
                <a:latin typeface="+mn-lt"/>
                <a:ea typeface="ＭＳ Ｐゴシック" pitchFamily="50" charset="-128"/>
              </a:rPr>
              <a:t>Tracks reconstructed in 2mm x 2mm area (lead module).</a:t>
            </a:r>
          </a:p>
          <a:p>
            <a:pPr>
              <a:defRPr/>
            </a:pPr>
            <a:r>
              <a:rPr lang="en-US" altLang="ja-JP" sz="1100" dirty="0">
                <a:solidFill>
                  <a:schemeClr val="bg1"/>
                </a:solidFill>
                <a:latin typeface="+mn-lt"/>
                <a:ea typeface="ＭＳ Ｐゴシック" pitchFamily="50" charset="-128"/>
              </a:rPr>
              <a:t>Yellow line is emulsion film. The other colored line shows the extrapolation of measured tracks. The color by Z depth in the module.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4711700" y="165100"/>
            <a:ext cx="43243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Reconstructed tracks</a:t>
            </a: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981200" y="2440630"/>
            <a:ext cx="1346200" cy="673101"/>
            <a:chOff x="6824662" y="4802188"/>
            <a:chExt cx="1023938" cy="650875"/>
          </a:xfrm>
        </p:grpSpPr>
        <p:sp>
          <p:nvSpPr>
            <p:cNvPr id="47" name="テキスト ボックス 19"/>
            <p:cNvSpPr txBox="1"/>
            <p:nvPr/>
          </p:nvSpPr>
          <p:spPr bwMode="auto">
            <a:xfrm>
              <a:off x="6824662" y="4883150"/>
              <a:ext cx="947738" cy="477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altLang="ja-JP" sz="500" dirty="0" smtClean="0">
                <a:latin typeface="+mn-lt"/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latin typeface="+mn-lt"/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ea typeface="ＭＳ Ｐゴシック" pitchFamily="50" charset="-128"/>
              </a:endParaRPr>
            </a:p>
            <a:p>
              <a:pPr>
                <a:defRPr/>
              </a:pPr>
              <a:endParaRPr lang="ja-JP" altLang="en-US" sz="5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8" name="テキスト ボックス 20"/>
            <p:cNvSpPr txBox="1"/>
            <p:nvPr/>
          </p:nvSpPr>
          <p:spPr bwMode="auto">
            <a:xfrm>
              <a:off x="6985000" y="4802188"/>
              <a:ext cx="70008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latin typeface="+mn-lt"/>
                  <a:ea typeface="ＭＳ Ｐゴシック" pitchFamily="50" charset="-128"/>
                </a:rPr>
                <a:t>GCALOR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49" name="テキスト ボックス 27"/>
            <p:cNvSpPr txBox="1"/>
            <p:nvPr/>
          </p:nvSpPr>
          <p:spPr bwMode="auto">
            <a:xfrm>
              <a:off x="6915150" y="5176838"/>
              <a:ext cx="93345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latin typeface="+mn-lt"/>
                  <a:ea typeface="ＭＳ Ｐゴシック" pitchFamily="50" charset="-128"/>
                </a:rPr>
                <a:t>FLUKA2008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51" name="テキスト ボックス 20"/>
            <p:cNvSpPr txBox="1"/>
            <p:nvPr/>
          </p:nvSpPr>
          <p:spPr bwMode="auto">
            <a:xfrm>
              <a:off x="7137400" y="4992688"/>
              <a:ext cx="49084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ea typeface="ＭＳ Ｐゴシック" pitchFamily="50" charset="-128"/>
                </a:rPr>
                <a:t>Data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 cstate="print"/>
          <a:srcRect b="50603"/>
          <a:stretch>
            <a:fillRect/>
          </a:stretch>
        </p:blipFill>
        <p:spPr bwMode="auto">
          <a:xfrm>
            <a:off x="4689475" y="4152900"/>
            <a:ext cx="42751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6899275" y="4648199"/>
            <a:ext cx="1346200" cy="812801"/>
            <a:chOff x="6824662" y="4802188"/>
            <a:chExt cx="1023938" cy="650875"/>
          </a:xfrm>
        </p:grpSpPr>
        <p:sp>
          <p:nvSpPr>
            <p:cNvPr id="29" name="テキスト ボックス 19"/>
            <p:cNvSpPr txBox="1"/>
            <p:nvPr/>
          </p:nvSpPr>
          <p:spPr bwMode="auto">
            <a:xfrm>
              <a:off x="6824662" y="4883150"/>
              <a:ext cx="947738" cy="477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altLang="ja-JP" sz="500" dirty="0" smtClean="0">
                <a:latin typeface="+mn-lt"/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latin typeface="+mn-lt"/>
                <a:ea typeface="ＭＳ Ｐゴシック" pitchFamily="50" charset="-128"/>
              </a:endParaRPr>
            </a:p>
            <a:p>
              <a:pPr>
                <a:defRPr/>
              </a:pPr>
              <a:endParaRPr lang="en-US" altLang="ja-JP" sz="500" dirty="0" smtClean="0">
                <a:ea typeface="ＭＳ Ｐゴシック" pitchFamily="50" charset="-128"/>
              </a:endParaRPr>
            </a:p>
            <a:p>
              <a:pPr>
                <a:defRPr/>
              </a:pPr>
              <a:endParaRPr lang="ja-JP" altLang="en-US" sz="5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30" name="テキスト ボックス 20"/>
            <p:cNvSpPr txBox="1"/>
            <p:nvPr/>
          </p:nvSpPr>
          <p:spPr bwMode="auto">
            <a:xfrm>
              <a:off x="6985000" y="4802188"/>
              <a:ext cx="70008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latin typeface="+mn-lt"/>
                  <a:ea typeface="ＭＳ Ｐゴシック" pitchFamily="50" charset="-128"/>
                </a:rPr>
                <a:t>GCALOR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31" name="テキスト ボックス 27"/>
            <p:cNvSpPr txBox="1"/>
            <p:nvPr/>
          </p:nvSpPr>
          <p:spPr bwMode="auto">
            <a:xfrm>
              <a:off x="6915150" y="5176838"/>
              <a:ext cx="93345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>
                  <a:latin typeface="+mn-lt"/>
                  <a:ea typeface="ＭＳ Ｐゴシック" pitchFamily="50" charset="-128"/>
                </a:rPr>
                <a:t>FLUKA2008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  <p:sp>
          <p:nvSpPr>
            <p:cNvPr id="32" name="テキスト ボックス 20"/>
            <p:cNvSpPr txBox="1"/>
            <p:nvPr/>
          </p:nvSpPr>
          <p:spPr bwMode="auto">
            <a:xfrm>
              <a:off x="7137400" y="4992688"/>
              <a:ext cx="49084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ea typeface="ＭＳ Ｐゴシック" pitchFamily="50" charset="-128"/>
                </a:rPr>
                <a:t>Data</a:t>
              </a:r>
              <a:endParaRPr lang="ja-JP" altLang="en-US" sz="1200" dirty="0">
                <a:latin typeface="+mn-lt"/>
                <a:ea typeface="ＭＳ Ｐゴシック" pitchFamily="50" charset="-128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12" y="3886200"/>
            <a:ext cx="41914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Down Arrow 32"/>
          <p:cNvSpPr/>
          <p:nvPr/>
        </p:nvSpPr>
        <p:spPr>
          <a:xfrm>
            <a:off x="914400" y="3276600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219200" y="3623846"/>
            <a:ext cx="3161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70C0"/>
                </a:solidFill>
              </a:rPr>
              <a:t>Updates in MC using NA61 results</a:t>
            </a:r>
            <a:endParaRPr kumimoji="1" lang="ja-JP" altLang="en-US" sz="1600" b="1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0060" y="876300"/>
            <a:ext cx="6402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2010</a:t>
            </a:r>
            <a:endParaRPr kumimoji="1" lang="ja-JP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490060" y="3758168"/>
            <a:ext cx="62017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2013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175260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Secondary neutrons in clinical proton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radiotherapy is a crucial issue for possible secondary cancer induction, causing an extra-dose to the whole body of the patient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4154269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We are investigating the possibility of using the emulsion films to characterize the neutron fields</a:t>
            </a:r>
          </a:p>
          <a:p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 Neutron energy spectrum, Angular information</a:t>
            </a:r>
          </a:p>
          <a:p>
            <a:r>
              <a:rPr lang="en-US" dirty="0" smtClean="0">
                <a:solidFill>
                  <a:srgbClr val="00B050"/>
                </a:solidFill>
                <a:sym typeface="Wingdings" pitchFamily="2" charset="2"/>
              </a:rPr>
              <a:t> Neutron source imaging (reconstruction of neutron source)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2743200"/>
            <a:ext cx="8122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 is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important to assess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minimize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potential for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second cancer induction by these secondary neutrons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(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D.J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Brenner,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E.J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Hall “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Secondary neutrons in clinical proton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radiotherapy: A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charged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issue”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Radiot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16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Oncol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86 </a:t>
            </a:r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- 2008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28600" y="322844"/>
            <a:ext cx="8686800" cy="762000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Medical application: neutron spectroscopy with emulsions</a:t>
            </a:r>
            <a:endParaRPr kumimoji="1" lang="ja-JP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79690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Neutron exposure at CERF facility, CERN</a:t>
            </a:r>
            <a:endParaRPr kumimoji="1" lang="ja-JP" alt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9630"/>
          <a:stretch>
            <a:fillRect/>
          </a:stretch>
        </p:blipFill>
        <p:spPr bwMode="auto">
          <a:xfrm>
            <a:off x="304800" y="4137369"/>
            <a:ext cx="1500198" cy="236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4377"/>
            <a:ext cx="4267200" cy="236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17172"/>
            <a:ext cx="4822373" cy="25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343400" y="1295400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ja-JP" kern="0" dirty="0" smtClean="0">
                <a:solidFill>
                  <a:schemeClr val="bg1">
                    <a:lumMod val="95000"/>
                  </a:schemeClr>
                </a:solidFill>
              </a:rPr>
              <a:t>Some of selected tracks</a:t>
            </a:r>
            <a:br>
              <a:rPr kumimoji="1" lang="en-US" altLang="ja-JP" kern="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kumimoji="1" lang="en-US" altLang="ja-JP" sz="1400" kern="0" dirty="0" smtClean="0">
                <a:solidFill>
                  <a:schemeClr val="bg1">
                    <a:lumMod val="95000"/>
                  </a:schemeClr>
                </a:solidFill>
              </a:rPr>
              <a:t>(1track/200tracks are shown)</a:t>
            </a:r>
            <a:endParaRPr kumimoji="1" lang="ja-JP" altLang="en-US" kern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6027" y="3810000"/>
            <a:ext cx="312797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7"/>
          <p:cNvSpPr txBox="1"/>
          <p:nvPr/>
        </p:nvSpPr>
        <p:spPr>
          <a:xfrm>
            <a:off x="3505200" y="5138058"/>
            <a:ext cx="1600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Area normalized</a:t>
            </a:r>
            <a:endParaRPr lang="ja-JP" altLang="en-US" sz="16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3142" y="348342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1cm</a:t>
            </a:r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3746500"/>
            <a:ext cx="2353208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Reconstructed proton energy</a:t>
            </a:r>
            <a:endParaRPr kumimoji="1" lang="ja-JP" altLang="en-US" sz="14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1" y="4207664"/>
            <a:ext cx="3048000" cy="24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05400" y="4111823"/>
            <a:ext cx="1665841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Angular distribution</a:t>
            </a:r>
            <a:endParaRPr kumimoji="1" lang="ja-JP" altLang="en-US" sz="1400"/>
          </a:p>
        </p:txBody>
      </p:sp>
      <p:sp>
        <p:nvSpPr>
          <p:cNvPr id="16" name="TextBox 15"/>
          <p:cNvSpPr txBox="1"/>
          <p:nvPr/>
        </p:nvSpPr>
        <p:spPr>
          <a:xfrm rot="1298568">
            <a:off x="6493515" y="4000451"/>
            <a:ext cx="259077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/>
              <a:t>Neutron spectrum unfolding</a:t>
            </a:r>
          </a:p>
          <a:p>
            <a:pPr algn="ctr"/>
            <a:r>
              <a:rPr kumimoji="1" lang="en-US" altLang="ja-JP" sz="1600" dirty="0" smtClean="0"/>
              <a:t>On going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8353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Proof of principle for neutron </a:t>
            </a:r>
            <a:r>
              <a:rPr lang="en-US" altLang="ja-JP" dirty="0" smtClean="0"/>
              <a:t>source imaging</a:t>
            </a:r>
            <a:endParaRPr kumimoji="1" lang="ja-JP" altLang="en-US"/>
          </a:p>
        </p:txBody>
      </p:sp>
      <p:pic>
        <p:nvPicPr>
          <p:cNvPr id="3" name="Picture 2" descr="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212176"/>
            <a:ext cx="2808312" cy="3744416"/>
          </a:xfrm>
          <a:prstGeom prst="rect">
            <a:avLst/>
          </a:prstGeom>
        </p:spPr>
      </p:pic>
      <p:pic>
        <p:nvPicPr>
          <p:cNvPr id="4" name="Picture 3" descr="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4344" y="2212175"/>
            <a:ext cx="2771800" cy="3695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479" y="594597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45</a:t>
            </a:r>
            <a:r>
              <a:rPr kumimoji="1" lang="en-US" altLang="ja-JP" dirty="0" smtClean="0"/>
              <a:t> cm</a:t>
            </a:r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7080448" y="59552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200</a:t>
            </a:r>
            <a:r>
              <a:rPr kumimoji="1" lang="en-US" altLang="ja-JP" dirty="0" smtClean="0"/>
              <a:t> cm</a:t>
            </a:r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0" y="1450176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2.5 </a:t>
            </a:r>
            <a:r>
              <a:rPr lang="en-US" altLang="ja-JP" sz="2000" dirty="0" err="1" smtClean="0"/>
              <a:t>MeV</a:t>
            </a:r>
            <a:r>
              <a:rPr lang="en-US" altLang="ja-JP" sz="2000" dirty="0" smtClean="0"/>
              <a:t> neutron from D-D fusion</a:t>
            </a:r>
          </a:p>
          <a:p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sym typeface="Wingdings" pitchFamily="2" charset="2"/>
              </a:rPr>
              <a:t></a:t>
            </a:r>
            <a:r>
              <a:rPr kumimoji="1" lang="en-US" altLang="ja-JP" sz="2000" dirty="0" smtClean="0"/>
              <a:t> recoil proton range is about </a:t>
            </a:r>
            <a:r>
              <a:rPr lang="en-US" altLang="ja-JP" sz="2000" dirty="0" smtClean="0"/>
              <a:t>70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latin typeface="Symbol" pitchFamily="18" charset="2"/>
              </a:rPr>
              <a:t>m</a:t>
            </a:r>
            <a:r>
              <a:rPr kumimoji="1" lang="en-US" altLang="ja-JP" sz="2000" dirty="0" smtClean="0"/>
              <a:t>m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t="1562" r="2682"/>
          <a:stretch>
            <a:fillRect/>
          </a:stretch>
        </p:blipFill>
        <p:spPr bwMode="auto">
          <a:xfrm>
            <a:off x="539552" y="1600200"/>
            <a:ext cx="2127216" cy="406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Monochromatic neutron beam</a:t>
            </a:r>
            <a:br>
              <a:rPr lang="en-US" dirty="0" smtClean="0"/>
            </a:br>
            <a:r>
              <a:rPr lang="en-US" dirty="0" smtClean="0"/>
              <a:t>(2.5 </a:t>
            </a:r>
            <a:r>
              <a:rPr lang="en-US" dirty="0" err="1" smtClean="0"/>
              <a:t>MeV</a:t>
            </a:r>
            <a:r>
              <a:rPr lang="en-US" dirty="0" smtClean="0"/>
              <a:t> neutron from D-D fusion)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t="5661"/>
          <a:stretch>
            <a:fillRect/>
          </a:stretch>
        </p:blipFill>
        <p:spPr bwMode="auto">
          <a:xfrm>
            <a:off x="46121" y="2895600"/>
            <a:ext cx="414487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t="14522"/>
          <a:stretch>
            <a:fillRect/>
          </a:stretch>
        </p:blipFill>
        <p:spPr bwMode="auto">
          <a:xfrm>
            <a:off x="3645067" y="2895600"/>
            <a:ext cx="3746333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905000" y="20574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2286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57750" y="20574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10150" y="2286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1563469"/>
            <a:ext cx="4419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Study of imaging of neutron source by using angular information of recoiled protons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439299">
            <a:off x="5334000" y="3660480"/>
            <a:ext cx="3834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5">
                    <a:lumMod val="50000"/>
                  </a:schemeClr>
                </a:solidFill>
              </a:rPr>
              <a:t>Automatic tracking for short tracks is ready</a:t>
            </a:r>
            <a:endParaRPr kumimoji="1" lang="ja-JP" altLang="en-US" sz="160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189037"/>
            <a:ext cx="8229600" cy="5440363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Large contribution in the OPERA experiment</a:t>
            </a:r>
          </a:p>
          <a:p>
            <a:pPr lvl="1"/>
            <a:r>
              <a:rPr kumimoji="1" lang="en-US" altLang="ja-JP" dirty="0" smtClean="0"/>
              <a:t>OPERA : </a:t>
            </a:r>
            <a:r>
              <a:rPr lang="en-US" altLang="ja-JP" dirty="0" smtClean="0"/>
              <a:t>B</a:t>
            </a:r>
            <a:r>
              <a:rPr kumimoji="1" lang="en-US" altLang="ja-JP" dirty="0" smtClean="0"/>
              <a:t>iggest-ever enterprise in emulsion experiment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Exploiting the know-how for the next experiments</a:t>
            </a:r>
          </a:p>
          <a:p>
            <a:pPr lvl="1"/>
            <a:r>
              <a:rPr lang="en-US" altLang="ja-JP" b="1" dirty="0" smtClean="0">
                <a:solidFill>
                  <a:srgbClr val="0070C0"/>
                </a:solidFill>
              </a:rPr>
              <a:t>R&amp;D on emulsion technology</a:t>
            </a:r>
          </a:p>
          <a:p>
            <a:pPr lvl="1"/>
            <a:r>
              <a:rPr kumimoji="1" lang="en-US" altLang="ja-JP" b="1" dirty="0" smtClean="0">
                <a:solidFill>
                  <a:srgbClr val="00B050"/>
                </a:solidFill>
              </a:rPr>
              <a:t>Physics applications</a:t>
            </a:r>
          </a:p>
          <a:p>
            <a:pPr lvl="1"/>
            <a:endParaRPr kumimoji="1" lang="ja-JP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3113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Swiss emulsion activity</a:t>
            </a:r>
            <a:endParaRPr kumimoji="1" lang="ja-JP" altLang="en-US"/>
          </a:p>
        </p:txBody>
      </p:sp>
      <p:grpSp>
        <p:nvGrpSpPr>
          <p:cNvPr id="4" name="Group 225"/>
          <p:cNvGrpSpPr>
            <a:grpSpLocks/>
          </p:cNvGrpSpPr>
          <p:nvPr/>
        </p:nvGrpSpPr>
        <p:grpSpPr bwMode="auto">
          <a:xfrm>
            <a:off x="1143000" y="2578100"/>
            <a:ext cx="3581400" cy="2451100"/>
            <a:chOff x="96" y="1488"/>
            <a:chExt cx="3028" cy="1624"/>
          </a:xfrm>
        </p:grpSpPr>
        <p:pic>
          <p:nvPicPr>
            <p:cNvPr id="5" name="Picture 226" descr="fig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488"/>
              <a:ext cx="3024" cy="1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227"/>
            <p:cNvSpPr txBox="1">
              <a:spLocks noChangeArrowheads="1"/>
            </p:cNvSpPr>
            <p:nvPr/>
          </p:nvSpPr>
          <p:spPr bwMode="auto">
            <a:xfrm>
              <a:off x="1423" y="2661"/>
              <a:ext cx="9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 = 730 km</a:t>
              </a:r>
            </a:p>
          </p:txBody>
        </p:sp>
        <p:sp>
          <p:nvSpPr>
            <p:cNvPr id="7" name="Text Box 228"/>
            <p:cNvSpPr txBox="1">
              <a:spLocks noChangeArrowheads="1"/>
            </p:cNvSpPr>
            <p:nvPr/>
          </p:nvSpPr>
          <p:spPr bwMode="auto">
            <a:xfrm>
              <a:off x="217" y="2661"/>
              <a:ext cx="68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CERN</a:t>
              </a:r>
            </a:p>
          </p:txBody>
        </p:sp>
        <p:sp>
          <p:nvSpPr>
            <p:cNvPr id="8" name="Text Box 229"/>
            <p:cNvSpPr txBox="1">
              <a:spLocks noChangeArrowheads="1"/>
            </p:cNvSpPr>
            <p:nvPr/>
          </p:nvSpPr>
          <p:spPr bwMode="auto">
            <a:xfrm>
              <a:off x="2448" y="2571"/>
              <a:ext cx="6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LNGS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28700" y="278564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CERN to Gran </a:t>
            </a:r>
            <a:r>
              <a:rPr lang="en-US" sz="1600" dirty="0" err="1" smtClean="0"/>
              <a:t>Sasso</a:t>
            </a:r>
            <a:r>
              <a:rPr lang="en-US" sz="1600" dirty="0" smtClean="0"/>
              <a:t> (CNGS) neutrino beam</a:t>
            </a:r>
            <a:endParaRPr lang="en-US" sz="1600" dirty="0"/>
          </a:p>
        </p:txBody>
      </p: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4851400" y="2723383"/>
            <a:ext cx="5181600" cy="2229617"/>
            <a:chOff x="0" y="1087438"/>
            <a:chExt cx="9144000" cy="4679950"/>
          </a:xfrm>
        </p:grpSpPr>
        <p:pic>
          <p:nvPicPr>
            <p:cNvPr id="11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3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4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5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6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Slide Number Placeholder 23"/>
          <p:cNvSpPr txBox="1">
            <a:spLocks noGrp="1"/>
          </p:cNvSpPr>
          <p:nvPr/>
        </p:nvSpPr>
        <p:spPr bwMode="auto">
          <a:xfrm>
            <a:off x="8305800" y="5029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90000"/>
              </a:lnSpc>
            </a:pPr>
            <a:fld id="{3894565F-181A-42E6-8AF7-3D69EB8872AA}" type="slidenum">
              <a:rPr lang="ja-JP" altLang="en-US" sz="600">
                <a:solidFill>
                  <a:schemeClr val="bg1"/>
                </a:solidFill>
              </a:rPr>
              <a:pPr algn="r">
                <a:lnSpc>
                  <a:spcPct val="190000"/>
                </a:lnSpc>
              </a:pPr>
              <a:t>2</a:t>
            </a:fld>
            <a:endParaRPr lang="ja-JP" altLang="en-US" sz="60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53000" y="2895600"/>
            <a:ext cx="3911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altLang="ja-JP" sz="1400" dirty="0" smtClean="0"/>
              <a:t>OPERA detector  </a:t>
            </a:r>
            <a:r>
              <a:rPr lang="ja-JP" altLang="en-US" sz="1600" smtClean="0"/>
              <a:t>150,000 </a:t>
            </a:r>
            <a:r>
              <a:rPr lang="en-US" altLang="ja-JP" sz="1600" dirty="0" smtClean="0"/>
              <a:t>ECC </a:t>
            </a:r>
            <a:r>
              <a:rPr lang="en-US" altLang="ja-JP" sz="1600" b="1" dirty="0" smtClean="0"/>
              <a:t>1.25kton target</a:t>
            </a:r>
          </a:p>
          <a:p>
            <a:pPr lvl="0"/>
            <a:r>
              <a:rPr lang="en-US" altLang="ja-JP" sz="1600" dirty="0" smtClean="0"/>
              <a:t>about 9,000,000 emulsion films</a:t>
            </a:r>
          </a:p>
          <a:p>
            <a:pPr lvl="0"/>
            <a:r>
              <a:rPr lang="en-US" altLang="ja-JP" sz="1600" dirty="0" smtClean="0"/>
              <a:t>~= </a:t>
            </a:r>
            <a:r>
              <a:rPr lang="en-US" altLang="ja-JP" sz="1600" b="1" dirty="0" smtClean="0"/>
              <a:t>110,000 m</a:t>
            </a:r>
            <a:r>
              <a:rPr lang="en-US" altLang="ja-JP" sz="1600" b="1" baseline="30000" dirty="0" smtClean="0"/>
              <a:t>2</a:t>
            </a:r>
            <a:endParaRPr lang="en-US" altLang="ja-JP" sz="1600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4566374" y="2259568"/>
            <a:ext cx="459221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details in the OPERA talk by J. Kawada</a:t>
            </a:r>
            <a:endParaRPr kumimoji="1" lang="ja-JP" altLang="en-US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2234625"/>
            <a:ext cx="36576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Direct detection of neutrino oscillations in appearance mode</a:t>
            </a:r>
            <a:endParaRPr kumimoji="1" lang="ja-JP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Other applications: </a:t>
            </a:r>
            <a:r>
              <a:rPr lang="en-US" altLang="ja-JP" dirty="0" err="1" smtClean="0"/>
              <a:t>m</a:t>
            </a:r>
            <a:r>
              <a:rPr kumimoji="1" lang="en-US" altLang="ja-JP" dirty="0" err="1" smtClean="0"/>
              <a:t>uon</a:t>
            </a:r>
            <a:r>
              <a:rPr kumimoji="1" lang="en-US" altLang="ja-JP" dirty="0" smtClean="0"/>
              <a:t> radiography</a:t>
            </a:r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368" y="1090896"/>
            <a:ext cx="3183632" cy="188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8"/>
          <p:cNvSpPr txBox="1"/>
          <p:nvPr/>
        </p:nvSpPr>
        <p:spPr>
          <a:xfrm>
            <a:off x="6954607" y="2971800"/>
            <a:ext cx="1960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Set emulsion films in the mine</a:t>
            </a:r>
            <a:endParaRPr kumimoji="1" lang="ja-JP" altLang="en-US" sz="11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500" y="3227756"/>
            <a:ext cx="1600200" cy="11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740052">
            <a:off x="6361262" y="1831155"/>
            <a:ext cx="1105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290" name="Picture 2" descr="3818 - Riffelberg - Matterhorn viewed from Gornergratbah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7800" y="5105400"/>
            <a:ext cx="2336800" cy="1752600"/>
          </a:xfrm>
          <a:prstGeom prst="rect">
            <a:avLst/>
          </a:prstGeom>
          <a:noFill/>
        </p:spPr>
      </p:pic>
      <p:pic>
        <p:nvPicPr>
          <p:cNvPr id="12292" name="Picture 4" descr="Jungfrau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5138058"/>
            <a:ext cx="2293256" cy="1719942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164535"/>
            <a:ext cx="8915400" cy="4876799"/>
          </a:xfrm>
        </p:spPr>
        <p:txBody>
          <a:bodyPr/>
          <a:lstStyle/>
          <a:p>
            <a:r>
              <a:rPr lang="en-US" altLang="ja-JP" dirty="0" smtClean="0"/>
              <a:t>Test in Vancouver</a:t>
            </a:r>
          </a:p>
          <a:p>
            <a:pPr lvl="1"/>
            <a:r>
              <a:rPr lang="en-US" altLang="ja-JP" dirty="0" smtClean="0"/>
              <a:t>3D reconstruction of mineral deposit</a:t>
            </a:r>
            <a:br>
              <a:rPr lang="en-US" altLang="ja-JP" dirty="0" smtClean="0"/>
            </a:br>
            <a:r>
              <a:rPr lang="en-US" altLang="ja-JP" dirty="0" smtClean="0"/>
              <a:t>in Vancouver mine, Canada</a:t>
            </a:r>
          </a:p>
          <a:p>
            <a:pPr lvl="1"/>
            <a:r>
              <a:rPr lang="en-US" altLang="ja-JP" sz="1800" dirty="0" smtClean="0">
                <a:sym typeface="Wingdings" pitchFamily="2" charset="2"/>
              </a:rPr>
              <a:t> Problem in uncertainty of efficiency</a:t>
            </a:r>
          </a:p>
          <a:p>
            <a:pPr lvl="1"/>
            <a:r>
              <a:rPr lang="en-US" altLang="ja-JP" sz="1800" dirty="0" smtClean="0">
                <a:sym typeface="Wingdings" pitchFamily="2" charset="2"/>
              </a:rPr>
              <a:t> Need good quality films for next trials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Further plans for mountains in Switzerland</a:t>
            </a:r>
          </a:p>
          <a:p>
            <a:pPr lvl="1"/>
            <a:r>
              <a:rPr kumimoji="1" lang="en-US" altLang="ja-JP" dirty="0" smtClean="0"/>
              <a:t>Water content in the mountain, in line of global warming</a:t>
            </a:r>
          </a:p>
          <a:p>
            <a:endParaRPr lang="en-US" altLang="ja-JP" dirty="0" smtClean="0"/>
          </a:p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LHEP Bern is conducting an intensive R&amp;D program on emulsion detectors for wide range of applications.</a:t>
            </a:r>
          </a:p>
          <a:p>
            <a:r>
              <a:rPr lang="en-US" dirty="0" smtClean="0"/>
              <a:t>Infrastructures for R&amp;D are available in Bern</a:t>
            </a:r>
          </a:p>
          <a:p>
            <a:pPr lvl="1"/>
            <a:r>
              <a:rPr lang="en-US" dirty="0" smtClean="0"/>
              <a:t>Underground emulsion facility</a:t>
            </a:r>
          </a:p>
          <a:p>
            <a:pPr lvl="1"/>
            <a:r>
              <a:rPr lang="en-US" dirty="0" smtClean="0"/>
              <a:t>Electron beam for sensitivity measurement</a:t>
            </a:r>
          </a:p>
          <a:p>
            <a:pPr lvl="1"/>
            <a:r>
              <a:rPr lang="en-US" dirty="0" smtClean="0"/>
              <a:t>Scanning station, largest scale in Europe.</a:t>
            </a:r>
          </a:p>
          <a:p>
            <a:r>
              <a:rPr lang="en-US" dirty="0" smtClean="0"/>
              <a:t>High sensitivity detector production has been established</a:t>
            </a:r>
          </a:p>
          <a:p>
            <a:r>
              <a:rPr lang="en-US" dirty="0" smtClean="0"/>
              <a:t>Rich applications in many field</a:t>
            </a:r>
          </a:p>
          <a:p>
            <a:pPr lvl="1"/>
            <a:r>
              <a:rPr lang="en-US" dirty="0" smtClean="0"/>
              <a:t>Physics: </a:t>
            </a:r>
            <a:r>
              <a:rPr lang="en-US" dirty="0" err="1" smtClean="0"/>
              <a:t>AEgIS</a:t>
            </a:r>
            <a:r>
              <a:rPr lang="en-US" dirty="0" smtClean="0"/>
              <a:t>, T2K</a:t>
            </a:r>
          </a:p>
          <a:p>
            <a:pPr lvl="1"/>
            <a:r>
              <a:rPr lang="en-US" dirty="0" smtClean="0"/>
              <a:t>Medical: Beam monitoring, Neutron </a:t>
            </a:r>
            <a:r>
              <a:rPr lang="en-US" dirty="0" err="1" smtClean="0"/>
              <a:t>dosimetry</a:t>
            </a:r>
            <a:endParaRPr lang="en-US" dirty="0" smtClean="0"/>
          </a:p>
          <a:p>
            <a:pPr lvl="1"/>
            <a:r>
              <a:rPr lang="en-US" dirty="0" smtClean="0"/>
              <a:t>Geography: Mountain structure</a:t>
            </a:r>
          </a:p>
          <a:p>
            <a:pPr lvl="1"/>
            <a:r>
              <a:rPr lang="en-US" dirty="0" smtClean="0"/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854075"/>
            <a:ext cx="2928938" cy="2357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357688"/>
            <a:ext cx="26765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3713163"/>
            <a:ext cx="4179888" cy="316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403350" y="5969000"/>
            <a:ext cx="1470025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 algn="ctr"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>
                <a:solidFill>
                  <a:srgbClr val="000000"/>
                </a:solidFill>
                <a:latin typeface="Calibri" pitchFamily="34" charset="0"/>
              </a:rPr>
              <a:t>20μm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5088" y="4592638"/>
            <a:ext cx="1468437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>
                <a:solidFill>
                  <a:srgbClr val="000000"/>
                </a:solidFill>
                <a:latin typeface="Calibri" pitchFamily="34" charset="0"/>
              </a:rPr>
              <a:t>π-10GeV/c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65088" y="5048250"/>
            <a:ext cx="979487" cy="428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003550" y="5886450"/>
            <a:ext cx="490538" cy="3270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382838" y="5657850"/>
            <a:ext cx="1611312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87000"/>
              </a:lnSpc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GB" altLang="ja-JP" sz="1400">
                <a:solidFill>
                  <a:srgbClr val="000000"/>
                </a:solidFill>
                <a:latin typeface="Calibri" pitchFamily="34" charset="0"/>
              </a:rPr>
              <a:t>Electron </a:t>
            </a:r>
            <a:r>
              <a:rPr lang="ja-JP" altLang="en-GB" sz="1400">
                <a:solidFill>
                  <a:srgbClr val="000000"/>
                </a:solidFill>
                <a:latin typeface="Calibri" pitchFamily="34" charset="0"/>
              </a:rPr>
              <a:t>～</a:t>
            </a:r>
            <a:r>
              <a:rPr lang="en-GB" altLang="ja-JP" sz="1400">
                <a:solidFill>
                  <a:srgbClr val="000000"/>
                </a:solidFill>
                <a:latin typeface="Calibri" pitchFamily="34" charset="0"/>
              </a:rPr>
              <a:t>100keV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3983038" y="5556250"/>
            <a:ext cx="979487" cy="1714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1697038" y="6229350"/>
            <a:ext cx="979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5568950" y="3657600"/>
            <a:ext cx="3498850" cy="46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defTabSz="82867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2500" dirty="0">
                <a:solidFill>
                  <a:srgbClr val="C00000"/>
                </a:solidFill>
                <a:latin typeface="Calibri" pitchFamily="34" charset="0"/>
              </a:rPr>
              <a:t>I</a:t>
            </a:r>
            <a:r>
              <a:rPr lang="en-US" altLang="ja-JP" sz="2500" dirty="0" smtClean="0">
                <a:solidFill>
                  <a:srgbClr val="C00000"/>
                </a:solidFill>
                <a:latin typeface="Calibri" pitchFamily="34" charset="0"/>
              </a:rPr>
              <a:t>ntrinsic resolution</a:t>
            </a:r>
            <a:r>
              <a:rPr lang="ja-JP" altLang="en-US" sz="250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ja-JP" sz="2500" b="1" dirty="0" smtClean="0">
                <a:solidFill>
                  <a:srgbClr val="C00000"/>
                </a:solidFill>
                <a:latin typeface="Calibri" pitchFamily="34" charset="0"/>
              </a:rPr>
              <a:t>50nm</a:t>
            </a:r>
            <a:r>
              <a:rPr lang="en-US" altLang="ja-JP" sz="25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en-US" altLang="ja-JP" sz="25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285750" y="193675"/>
            <a:ext cx="8318698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sz="3300" dirty="0" smtClean="0">
                <a:solidFill>
                  <a:srgbClr val="0000CC"/>
                </a:solidFill>
                <a:latin typeface="Calibri" pitchFamily="34" charset="0"/>
              </a:rPr>
              <a:t>Nuclear emulsion detectors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(ex. OPERA film by Fuji Film)</a:t>
            </a:r>
            <a:endParaRPr lang="ja-JP" altLang="en-US" sz="330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5638800" y="4038600"/>
            <a:ext cx="33670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defTabSz="828675">
              <a:spcBef>
                <a:spcPct val="50000"/>
              </a:spcBef>
            </a:pPr>
            <a:r>
              <a:rPr lang="en-US" altLang="ja-JP" dirty="0">
                <a:latin typeface="Calibri" pitchFamily="34" charset="0"/>
              </a:rPr>
              <a:t>D</a:t>
            </a:r>
            <a:r>
              <a:rPr lang="en-US" altLang="ja-JP" dirty="0" smtClean="0">
                <a:latin typeface="Calibri" pitchFamily="34" charset="0"/>
              </a:rPr>
              <a:t>eviation </a:t>
            </a:r>
            <a:r>
              <a:rPr lang="en-US" altLang="ja-JP" dirty="0">
                <a:latin typeface="Calibri" pitchFamily="34" charset="0"/>
              </a:rPr>
              <a:t>from linear-fit </a:t>
            </a:r>
            <a:r>
              <a:rPr lang="en-US" altLang="ja-JP" dirty="0" smtClean="0">
                <a:latin typeface="Calibri" pitchFamily="34" charset="0"/>
              </a:rPr>
              <a:t>line </a:t>
            </a:r>
            <a:r>
              <a:rPr lang="en-US" altLang="ja-JP" dirty="0">
                <a:latin typeface="Calibri" pitchFamily="34" charset="0"/>
              </a:rPr>
              <a:t>(2D)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9231" name="Text Box 17"/>
          <p:cNvSpPr txBox="1">
            <a:spLocks noChangeArrowheads="1"/>
          </p:cNvSpPr>
          <p:nvPr/>
        </p:nvSpPr>
        <p:spPr bwMode="auto">
          <a:xfrm>
            <a:off x="1643063" y="4286250"/>
            <a:ext cx="3395662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sensitivity</a:t>
            </a:r>
            <a:r>
              <a:rPr lang="ja-JP" altLang="en-US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36grains/100micron</a:t>
            </a:r>
          </a:p>
        </p:txBody>
      </p:sp>
      <p:sp>
        <p:nvSpPr>
          <p:cNvPr id="9232" name="スライド番号プレースホルダ 1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B3C50B4-6554-4669-9CD0-F2E443EC094E}" type="slidenum">
              <a:rPr lang="ja-JP" altLang="en-US" sz="1200">
                <a:solidFill>
                  <a:srgbClr val="898989"/>
                </a:solidFill>
                <a:latin typeface="Calibri" pitchFamily="34" charset="0"/>
              </a:rPr>
              <a:pPr algn="r"/>
              <a:t>23</a:t>
            </a:fld>
            <a:endParaRPr lang="ja-JP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233" name="Text Box 12"/>
          <p:cNvSpPr txBox="1">
            <a:spLocks noChangeArrowheads="1"/>
          </p:cNvSpPr>
          <p:nvPr/>
        </p:nvSpPr>
        <p:spPr bwMode="auto">
          <a:xfrm>
            <a:off x="369888" y="3106738"/>
            <a:ext cx="3071812" cy="342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136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b="1" dirty="0">
                <a:solidFill>
                  <a:srgbClr val="000000"/>
                </a:solidFill>
                <a:latin typeface="Calibri" pitchFamily="34" charset="0"/>
                <a:ea typeface="ＭＳ 明朝" pitchFamily="49" charset="-128"/>
              </a:rPr>
              <a:t>Cross-sectional view (SEM)</a:t>
            </a:r>
            <a:endParaRPr lang="ja-JP" altLang="en-GB" b="1">
              <a:solidFill>
                <a:srgbClr val="000000"/>
              </a:solidFill>
              <a:latin typeface="Calibri" pitchFamily="34" charset="0"/>
              <a:ea typeface="ＭＳ 明朝" pitchFamily="49" charset="-128"/>
            </a:endParaRPr>
          </a:p>
        </p:txBody>
      </p:sp>
      <p:sp>
        <p:nvSpPr>
          <p:cNvPr id="9234" name="Text Box 3"/>
          <p:cNvSpPr txBox="1">
            <a:spLocks noChangeArrowheads="1"/>
          </p:cNvSpPr>
          <p:nvPr/>
        </p:nvSpPr>
        <p:spPr bwMode="auto">
          <a:xfrm>
            <a:off x="642938" y="1568450"/>
            <a:ext cx="257175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>
                <a:solidFill>
                  <a:schemeClr val="bg1"/>
                </a:solidFill>
                <a:latin typeface="Calibri" pitchFamily="34" charset="0"/>
              </a:rPr>
              <a:t>Plastic Base (200micron)</a:t>
            </a:r>
            <a:endParaRPr lang="ja-JP" altLang="en-GB" sz="1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235" name="Text Box 3"/>
          <p:cNvSpPr txBox="1">
            <a:spLocks noChangeArrowheads="1"/>
          </p:cNvSpPr>
          <p:nvPr/>
        </p:nvSpPr>
        <p:spPr bwMode="auto">
          <a:xfrm>
            <a:off x="571500" y="2825750"/>
            <a:ext cx="2571750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>
                <a:latin typeface="Calibri" pitchFamily="34" charset="0"/>
              </a:rPr>
              <a:t>Emulsion Layer</a:t>
            </a:r>
            <a:endParaRPr lang="ja-JP" altLang="en-GB" sz="1600">
              <a:latin typeface="Calibri" pitchFamily="34" charset="0"/>
            </a:endParaRPr>
          </a:p>
        </p:txBody>
      </p:sp>
      <p:sp>
        <p:nvSpPr>
          <p:cNvPr id="9236" name="Text Box 3"/>
          <p:cNvSpPr txBox="1">
            <a:spLocks noChangeArrowheads="1"/>
          </p:cNvSpPr>
          <p:nvPr/>
        </p:nvSpPr>
        <p:spPr bwMode="auto">
          <a:xfrm>
            <a:off x="571500" y="925513"/>
            <a:ext cx="3303588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600">
                <a:latin typeface="Calibri" pitchFamily="34" charset="0"/>
              </a:rPr>
              <a:t>Emulsion Layer (44micron)</a:t>
            </a:r>
            <a:endParaRPr lang="ja-JP" altLang="en-GB" sz="1600">
              <a:latin typeface="Calibri" pitchFamily="34" charset="0"/>
            </a:endParaRPr>
          </a:p>
        </p:txBody>
      </p:sp>
      <p:pic>
        <p:nvPicPr>
          <p:cNvPr id="923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782638"/>
            <a:ext cx="2522537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38" name="Text Box 20"/>
          <p:cNvSpPr txBox="1">
            <a:spLocks noChangeArrowheads="1"/>
          </p:cNvSpPr>
          <p:nvPr/>
        </p:nvSpPr>
        <p:spPr bwMode="auto">
          <a:xfrm>
            <a:off x="6215063" y="928688"/>
            <a:ext cx="2928937" cy="230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b="1" dirty="0">
                <a:latin typeface="Calibri" pitchFamily="34" charset="0"/>
              </a:rPr>
              <a:t>A</a:t>
            </a:r>
            <a:r>
              <a:rPr lang="en-US" altLang="ja-JP" sz="2000" b="1" dirty="0" smtClean="0">
                <a:latin typeface="Calibri" pitchFamily="34" charset="0"/>
              </a:rPr>
              <a:t> </a:t>
            </a:r>
            <a:r>
              <a:rPr lang="en-US" altLang="ja-JP" sz="2000" b="1" dirty="0">
                <a:latin typeface="Calibri" pitchFamily="34" charset="0"/>
              </a:rPr>
              <a:t>minimal detector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b="1" dirty="0" err="1">
                <a:solidFill>
                  <a:srgbClr val="0000CC"/>
                </a:solidFill>
                <a:latin typeface="Calibri" pitchFamily="34" charset="0"/>
              </a:rPr>
              <a:t>AgBr</a:t>
            </a:r>
            <a:r>
              <a:rPr lang="en-US" altLang="ja-JP" sz="2000" b="1" dirty="0">
                <a:solidFill>
                  <a:srgbClr val="0000CC"/>
                </a:solidFill>
                <a:latin typeface="Calibri" pitchFamily="34" charset="0"/>
              </a:rPr>
              <a:t> Cristal</a:t>
            </a:r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,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>
                <a:solidFill>
                  <a:srgbClr val="000000"/>
                </a:solidFill>
                <a:latin typeface="Calibri" pitchFamily="34" charset="0"/>
              </a:rPr>
              <a:t>Size = 0.2micron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>
                <a:solidFill>
                  <a:srgbClr val="000000"/>
                </a:solidFill>
                <a:latin typeface="Calibri" pitchFamily="34" charset="0"/>
              </a:rPr>
              <a:t>Detection efficiency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000" dirty="0">
                <a:solidFill>
                  <a:srgbClr val="000000"/>
                </a:solidFill>
                <a:latin typeface="Calibri" pitchFamily="34" charset="0"/>
              </a:rPr>
              <a:t>    = 0.16/crystal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2400" dirty="0">
                <a:solidFill>
                  <a:srgbClr val="000000"/>
                </a:solidFill>
                <a:latin typeface="Calibri" pitchFamily="34" charset="0"/>
              </a:rPr>
              <a:t>10</a:t>
            </a:r>
            <a:r>
              <a:rPr lang="en-US" altLang="ja-JP" sz="2400" baseline="30000" dirty="0">
                <a:solidFill>
                  <a:srgbClr val="000000"/>
                </a:solidFill>
                <a:latin typeface="Calibri" pitchFamily="34" charset="0"/>
              </a:rPr>
              <a:t>13</a:t>
            </a:r>
            <a:r>
              <a:rPr lang="ja-JP" altLang="en-US" sz="2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Calibri" pitchFamily="34" charset="0"/>
              </a:rPr>
              <a:t>channels in a film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Emulsion in Bern, Long history…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691815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582" y="4572000"/>
            <a:ext cx="129419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4"/>
          <p:cNvSpPr>
            <a:spLocks noChangeArrowheads="1"/>
          </p:cNvSpPr>
          <p:nvPr/>
        </p:nvSpPr>
        <p:spPr bwMode="auto">
          <a:xfrm>
            <a:off x="228600" y="152400"/>
            <a:ext cx="487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000090"/>
                </a:solidFill>
              </a:rPr>
              <a:t>OPERA Experiment</a:t>
            </a:r>
            <a:endParaRPr lang="en-US" altLang="ja-JP" sz="2000" dirty="0" smtClean="0">
              <a:solidFill>
                <a:srgbClr val="000090"/>
              </a:solidFill>
            </a:endParaRPr>
          </a:p>
          <a:p>
            <a:r>
              <a:rPr lang="en-US" altLang="ja-JP" sz="2000" dirty="0" smtClean="0">
                <a:solidFill>
                  <a:srgbClr val="000090"/>
                </a:solidFill>
              </a:rPr>
              <a:t>Study neutrino oscillation though appearance of </a:t>
            </a:r>
            <a:r>
              <a:rPr lang="en-US" altLang="ja-JP" sz="2000" dirty="0" err="1" smtClean="0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US" altLang="ja-JP" sz="2000" baseline="-25000" dirty="0" err="1" smtClean="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lang="en-US" altLang="ja-JP" sz="2000" dirty="0" smtClean="0">
                <a:solidFill>
                  <a:srgbClr val="000090"/>
                </a:solidFill>
              </a:rPr>
              <a:t> in pure </a:t>
            </a:r>
            <a:r>
              <a:rPr lang="en-US" altLang="ja-JP" sz="2000" dirty="0" smtClean="0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lang="en-US" altLang="ja-JP" sz="2000" baseline="-25000" dirty="0" smtClean="0">
                <a:solidFill>
                  <a:srgbClr val="000090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rgbClr val="000090"/>
                </a:solidFill>
              </a:rPr>
              <a:t> beam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657600" y="3657600"/>
            <a:ext cx="5410200" cy="2458217"/>
            <a:chOff x="0" y="1087438"/>
            <a:chExt cx="9144000" cy="4679950"/>
          </a:xfrm>
        </p:grpSpPr>
        <p:pic>
          <p:nvPicPr>
            <p:cNvPr id="191505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3" cstate="print"/>
            <a:srcRect l="9525" t="2815" b="1811"/>
            <a:stretch>
              <a:fillRect/>
            </a:stretch>
          </p:blipFill>
          <p:spPr bwMode="auto">
            <a:xfrm>
              <a:off x="4478337" y="1087438"/>
              <a:ext cx="28368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4" cstate="print"/>
            <a:srcRect t="32" b="4004"/>
            <a:stretch>
              <a:fillRect/>
            </a:stretch>
          </p:blipFill>
          <p:spPr bwMode="auto">
            <a:xfrm>
              <a:off x="0" y="1087438"/>
              <a:ext cx="3116263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7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5" cstate="print"/>
            <a:srcRect l="9070" t="2968" r="24023" b="880"/>
            <a:stretch>
              <a:fillRect/>
            </a:stretch>
          </p:blipFill>
          <p:spPr bwMode="auto">
            <a:xfrm>
              <a:off x="2516188" y="1087438"/>
              <a:ext cx="2030412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50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6" cstate="print"/>
            <a:srcRect l="30688" t="2217" b="3053"/>
            <a:stretch>
              <a:fillRect/>
            </a:stretch>
          </p:blipFill>
          <p:spPr bwMode="auto">
            <a:xfrm>
              <a:off x="6956425" y="1087438"/>
              <a:ext cx="2187575" cy="467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1511" name="Slide Number Placeholder 23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90000"/>
              </a:lnSpc>
            </a:pPr>
            <a:fld id="{3894565F-181A-42E6-8AF7-3D69EB8872AA}" type="slidenum">
              <a:rPr lang="ja-JP" altLang="en-US" sz="800">
                <a:solidFill>
                  <a:schemeClr val="bg1"/>
                </a:solidFill>
              </a:rPr>
              <a:pPr algn="r">
                <a:lnSpc>
                  <a:spcPct val="190000"/>
                </a:lnSpc>
              </a:pPr>
              <a:t>25</a:t>
            </a:fld>
            <a:endParaRPr lang="ja-JP" altLang="en-US" sz="800">
              <a:solidFill>
                <a:schemeClr val="bg1"/>
              </a:solidFill>
            </a:endParaRPr>
          </a:p>
        </p:txBody>
      </p:sp>
      <p:grpSp>
        <p:nvGrpSpPr>
          <p:cNvPr id="3" name="Group 225"/>
          <p:cNvGrpSpPr>
            <a:grpSpLocks/>
          </p:cNvGrpSpPr>
          <p:nvPr/>
        </p:nvGrpSpPr>
        <p:grpSpPr bwMode="auto">
          <a:xfrm>
            <a:off x="152400" y="1371600"/>
            <a:ext cx="4038600" cy="2895600"/>
            <a:chOff x="96" y="1488"/>
            <a:chExt cx="3028" cy="1624"/>
          </a:xfrm>
        </p:grpSpPr>
        <p:pic>
          <p:nvPicPr>
            <p:cNvPr id="17" name="Picture 226" descr="fig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" y="1488"/>
              <a:ext cx="3024" cy="1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227"/>
            <p:cNvSpPr txBox="1">
              <a:spLocks noChangeArrowheads="1"/>
            </p:cNvSpPr>
            <p:nvPr/>
          </p:nvSpPr>
          <p:spPr bwMode="auto">
            <a:xfrm>
              <a:off x="1423" y="2661"/>
              <a:ext cx="96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 = 730 km</a:t>
              </a:r>
            </a:p>
          </p:txBody>
        </p:sp>
        <p:sp>
          <p:nvSpPr>
            <p:cNvPr id="19" name="Text Box 228"/>
            <p:cNvSpPr txBox="1">
              <a:spLocks noChangeArrowheads="1"/>
            </p:cNvSpPr>
            <p:nvPr/>
          </p:nvSpPr>
          <p:spPr bwMode="auto">
            <a:xfrm>
              <a:off x="217" y="2661"/>
              <a:ext cx="68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CERN</a:t>
              </a:r>
            </a:p>
          </p:txBody>
        </p:sp>
        <p:sp>
          <p:nvSpPr>
            <p:cNvPr id="20" name="Text Box 229"/>
            <p:cNvSpPr txBox="1">
              <a:spLocks noChangeArrowheads="1"/>
            </p:cNvSpPr>
            <p:nvPr/>
          </p:nvSpPr>
          <p:spPr bwMode="auto">
            <a:xfrm>
              <a:off x="2448" y="2571"/>
              <a:ext cx="6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ja-JP" sz="1200" dirty="0">
                  <a:solidFill>
                    <a:srgbClr val="FFFFFF"/>
                  </a:solidFill>
                  <a:latin typeface="Helvetica" pitchFamily="34" charset="0"/>
                </a:rPr>
                <a:t>LNGS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733800" y="6096000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 smtClean="0">
                <a:solidFill>
                  <a:srgbClr val="000090"/>
                </a:solidFill>
              </a:rPr>
              <a:t>OPERA detector </a:t>
            </a:r>
            <a:r>
              <a:rPr lang="ja-JP" altLang="en-US" sz="2000" smtClean="0">
                <a:solidFill>
                  <a:srgbClr val="000090"/>
                </a:solidFill>
              </a:rPr>
              <a:t>150,000 </a:t>
            </a:r>
            <a:r>
              <a:rPr lang="en-US" altLang="ja-JP" sz="2000" dirty="0" smtClean="0">
                <a:solidFill>
                  <a:srgbClr val="000090"/>
                </a:solidFill>
              </a:rPr>
              <a:t>ECC 1.25kton target</a:t>
            </a:r>
          </a:p>
          <a:p>
            <a:pPr lvl="0"/>
            <a:r>
              <a:rPr lang="en-US" altLang="ja-JP" sz="2000" dirty="0" smtClean="0">
                <a:solidFill>
                  <a:srgbClr val="000090"/>
                </a:solidFill>
              </a:rPr>
              <a:t>about  10,000,000 emulsion films ~= </a:t>
            </a:r>
            <a:r>
              <a:rPr lang="en-US" altLang="ja-JP" sz="2000" b="1" dirty="0" smtClean="0">
                <a:solidFill>
                  <a:srgbClr val="000090"/>
                </a:solidFill>
              </a:rPr>
              <a:t>110,000 m</a:t>
            </a:r>
            <a:r>
              <a:rPr lang="en-US" altLang="ja-JP" sz="2000" b="1" baseline="30000" dirty="0" smtClean="0">
                <a:solidFill>
                  <a:srgbClr val="000090"/>
                </a:solidFill>
              </a:rPr>
              <a:t>2</a:t>
            </a:r>
            <a:endParaRPr lang="en-US" altLang="ja-JP" sz="2000" b="1" baseline="30000" dirty="0">
              <a:solidFill>
                <a:srgbClr val="000090"/>
              </a:solidFill>
            </a:endParaRP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5029200" y="1041200"/>
            <a:ext cx="2989262" cy="2235400"/>
            <a:chOff x="134938" y="209550"/>
            <a:chExt cx="4932362" cy="3614442"/>
          </a:xfrm>
        </p:grpSpPr>
        <p:pic>
          <p:nvPicPr>
            <p:cNvPr id="25" name="Picture 5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650" y="209550"/>
              <a:ext cx="4418013" cy="3367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" name="Line 56"/>
            <p:cNvSpPr>
              <a:spLocks noChangeShapeType="1"/>
            </p:cNvSpPr>
            <p:nvPr/>
          </p:nvSpPr>
          <p:spPr bwMode="auto">
            <a:xfrm flipV="1">
              <a:off x="2509838" y="2641600"/>
              <a:ext cx="1781175" cy="841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>
              <a:off x="4241800" y="1617662"/>
              <a:ext cx="825500" cy="701379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10.2 cm</a:t>
              </a:r>
            </a:p>
          </p:txBody>
        </p:sp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3327400" y="3122613"/>
              <a:ext cx="946150" cy="701379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300" b="1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12.5 cm</a:t>
              </a:r>
            </a:p>
          </p:txBody>
        </p:sp>
        <p:sp>
          <p:nvSpPr>
            <p:cNvPr id="29" name="Text Box 59"/>
            <p:cNvSpPr txBox="1">
              <a:spLocks noChangeArrowheads="1"/>
            </p:cNvSpPr>
            <p:nvPr/>
          </p:nvSpPr>
          <p:spPr bwMode="auto">
            <a:xfrm>
              <a:off x="512134" y="2920138"/>
              <a:ext cx="1174141" cy="824131"/>
            </a:xfrm>
            <a:prstGeom prst="rect">
              <a:avLst/>
            </a:prstGeom>
            <a:solidFill>
              <a:srgbClr val="FFFFFF">
                <a:alpha val="5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square" lIns="81639" tIns="42452" rIns="81639" bIns="42452"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7.5 cm</a:t>
              </a:r>
            </a:p>
            <a:p>
              <a:pPr algn="ctr">
                <a:lnSpc>
                  <a:spcPct val="87000"/>
                </a:lnSpc>
                <a:spcBef>
                  <a:spcPts val="800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b="1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10 X0</a:t>
              </a:r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>
              <a:off x="1333500" y="3036888"/>
              <a:ext cx="882650" cy="441325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31" name="Line 61"/>
            <p:cNvSpPr>
              <a:spLocks noChangeShapeType="1"/>
            </p:cNvSpPr>
            <p:nvPr/>
          </p:nvSpPr>
          <p:spPr bwMode="auto">
            <a:xfrm flipV="1">
              <a:off x="4352925" y="598488"/>
              <a:ext cx="1588" cy="2024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32" name="AutoShape 106"/>
            <p:cNvSpPr>
              <a:spLocks noChangeArrowheads="1"/>
            </p:cNvSpPr>
            <p:nvPr/>
          </p:nvSpPr>
          <p:spPr bwMode="auto">
            <a:xfrm rot="900000">
              <a:off x="134938" y="862013"/>
              <a:ext cx="931862" cy="523875"/>
            </a:xfrm>
            <a:prstGeom prst="rightArrow">
              <a:avLst>
                <a:gd name="adj1" fmla="val 47037"/>
                <a:gd name="adj2" fmla="val 30396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1639" tIns="40820" rIns="81639" bIns="40820" anchor="ctr"/>
            <a:lstStyle/>
            <a:p>
              <a:pPr algn="ctr">
                <a:lnSpc>
                  <a:spcPct val="87000"/>
                </a:lnSpc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GB" altLang="ja-JP" sz="1200" dirty="0">
                  <a:solidFill>
                    <a:srgbClr val="000000"/>
                  </a:solidFill>
                  <a:latin typeface="Corbel" pitchFamily="34" charset="0"/>
                  <a:ea typeface="MS Gothic" pitchFamily="49" charset="-128"/>
                </a:rPr>
                <a:t>neutrino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28600" y="14110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 to Gran </a:t>
            </a:r>
            <a:r>
              <a:rPr lang="en-US" dirty="0" err="1" smtClean="0"/>
              <a:t>Sasso</a:t>
            </a:r>
            <a:r>
              <a:rPr lang="en-US" dirty="0" smtClean="0"/>
              <a:t> (CNGS) neutrino beam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876800" y="152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unit : ECC Brick</a:t>
            </a:r>
          </a:p>
          <a:p>
            <a:r>
              <a:rPr lang="en-US" dirty="0" smtClean="0"/>
              <a:t>57 emulsion films interleaved with 1mm read plates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C:\Users\Akitaka\Desktop\DSCN1319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1285875"/>
            <a:ext cx="50006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0" y="857250"/>
            <a:ext cx="2195513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CMOS camera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1280×1024 pixel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256 gray levels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376 frames/sec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(Mikrotron MC1310)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V="1">
            <a:off x="1981200" y="2643188"/>
            <a:ext cx="4019550" cy="404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714750" y="5357813"/>
            <a:ext cx="18557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XY stage (Micos)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0.1 μm nominal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precision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4929188" y="3286125"/>
            <a:ext cx="928687" cy="2071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7643813" y="2000250"/>
            <a:ext cx="158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Emulsion film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6357938" y="2428875"/>
            <a:ext cx="1857375" cy="571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142875" y="3071813"/>
            <a:ext cx="19034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Z stage (Micos)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0.05 μm nominal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precision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1905000" y="1903413"/>
            <a:ext cx="4238625" cy="968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5715000" y="5429250"/>
            <a:ext cx="321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  <a:t>objective (Dry 50× NA 0.95) 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pitchFamily="50" charset="-128"/>
                <a:cs typeface="Times New Roman" pitchFamily="18" charset="0"/>
              </a:rPr>
            </a:b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 flipV="1">
            <a:off x="6215063" y="2928938"/>
            <a:ext cx="1071562" cy="25003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8" name="テキスト ボックス 12"/>
          <p:cNvSpPr txBox="1">
            <a:spLocks noChangeArrowheads="1"/>
          </p:cNvSpPr>
          <p:nvPr/>
        </p:nvSpPr>
        <p:spPr bwMode="auto">
          <a:xfrm>
            <a:off x="1928813" y="142875"/>
            <a:ext cx="7215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4000" dirty="0">
                <a:ea typeface="ＭＳ Ｐゴシック" pitchFamily="50" charset="-128"/>
              </a:rPr>
              <a:t>OPERA </a:t>
            </a:r>
            <a:r>
              <a:rPr kumimoji="1" lang="en-US" altLang="ja-JP" sz="4000" dirty="0" smtClean="0">
                <a:ea typeface="ＭＳ Ｐゴシック" pitchFamily="50" charset="-128"/>
              </a:rPr>
              <a:t>Microscope in Bern</a:t>
            </a:r>
            <a:endParaRPr kumimoji="1" lang="ja-JP" altLang="en-US" sz="4000">
              <a:ea typeface="ＭＳ Ｐゴシック" pitchFamily="50" charset="-128"/>
            </a:endParaRPr>
          </a:p>
        </p:txBody>
      </p:sp>
      <p:sp>
        <p:nvSpPr>
          <p:cNvPr id="52239" name="テキスト ボックス 13"/>
          <p:cNvSpPr txBox="1">
            <a:spLocks noChangeArrowheads="1"/>
          </p:cNvSpPr>
          <p:nvPr/>
        </p:nvSpPr>
        <p:spPr bwMode="auto">
          <a:xfrm>
            <a:off x="0" y="457200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1800">
                <a:ea typeface="ＭＳ Ｐゴシック" pitchFamily="50" charset="-128"/>
              </a:rPr>
              <a:t>Automatic Plate Changer</a:t>
            </a:r>
            <a:endParaRPr kumimoji="1" lang="ja-JP" altLang="en-US" sz="1800">
              <a:ea typeface="ＭＳ Ｐゴシック" pitchFamily="50" charset="-128"/>
            </a:endParaRPr>
          </a:p>
        </p:txBody>
      </p:sp>
      <p:sp>
        <p:nvSpPr>
          <p:cNvPr id="52240" name="Line 5"/>
          <p:cNvSpPr>
            <a:spLocks noChangeShapeType="1"/>
          </p:cNvSpPr>
          <p:nvPr/>
        </p:nvSpPr>
        <p:spPr bwMode="auto">
          <a:xfrm flipV="1">
            <a:off x="1143000" y="3357563"/>
            <a:ext cx="3000375" cy="1262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42" name="Text Box 17"/>
          <p:cNvSpPr txBox="1">
            <a:spLocks noChangeArrowheads="1"/>
          </p:cNvSpPr>
          <p:nvPr/>
        </p:nvSpPr>
        <p:spPr bwMode="auto">
          <a:xfrm>
            <a:off x="304800" y="56388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ja-JP" sz="2800" dirty="0" smtClean="0">
                <a:ea typeface="ＭＳ Ｐゴシック" pitchFamily="50" charset="-128"/>
              </a:rPr>
              <a:t>20 </a:t>
            </a:r>
            <a:r>
              <a:rPr lang="de-DE" altLang="ja-JP" sz="2800" dirty="0">
                <a:ea typeface="ＭＳ Ｐゴシック" pitchFamily="50" charset="-128"/>
              </a:rPr>
              <a:t>min / cm</a:t>
            </a:r>
            <a:r>
              <a:rPr lang="de-DE" altLang="ja-JP" sz="2800" baseline="30000" dirty="0">
                <a:ea typeface="ＭＳ Ｐゴシック" pitchFamily="50" charset="-128"/>
              </a:rPr>
              <a:t>2</a:t>
            </a:r>
            <a:r>
              <a:rPr lang="de-DE" altLang="ja-JP" dirty="0">
                <a:ea typeface="ＭＳ Ｐゴシック" pitchFamily="50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N3751"/>
          <p:cNvPicPr>
            <a:picLocks noChangeAspect="1" noChangeArrowheads="1"/>
          </p:cNvPicPr>
          <p:nvPr/>
        </p:nvPicPr>
        <p:blipFill>
          <a:blip r:embed="rId2" cstate="print"/>
          <a:srcRect r="13670"/>
          <a:stretch>
            <a:fillRect/>
          </a:stretch>
        </p:blipFill>
        <p:spPr bwMode="auto">
          <a:xfrm>
            <a:off x="1265237" y="466725"/>
            <a:ext cx="6821488" cy="5924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4352925" y="3505200"/>
            <a:ext cx="1752600" cy="914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4352925" y="3911600"/>
            <a:ext cx="1790700" cy="1143000"/>
          </a:xfrm>
          <a:custGeom>
            <a:avLst/>
            <a:gdLst>
              <a:gd name="T0" fmla="*/ 0 w 1128"/>
              <a:gd name="T1" fmla="*/ 2147483647 h 720"/>
              <a:gd name="T2" fmla="*/ 2147483647 w 1128"/>
              <a:gd name="T3" fmla="*/ 2147483647 h 720"/>
              <a:gd name="T4" fmla="*/ 2147483647 w 1128"/>
              <a:gd name="T5" fmla="*/ 2147483647 h 720"/>
              <a:gd name="T6" fmla="*/ 2147483647 w 1128"/>
              <a:gd name="T7" fmla="*/ 2147483647 h 720"/>
              <a:gd name="T8" fmla="*/ 2147483647 w 1128"/>
              <a:gd name="T9" fmla="*/ 2147483647 h 720"/>
              <a:gd name="T10" fmla="*/ 2147483647 w 1128"/>
              <a:gd name="T11" fmla="*/ 2147483647 h 720"/>
              <a:gd name="T12" fmla="*/ 2147483647 w 1128"/>
              <a:gd name="T13" fmla="*/ 2147483647 h 720"/>
              <a:gd name="T14" fmla="*/ 2147483647 w 1128"/>
              <a:gd name="T15" fmla="*/ 2147483647 h 7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28" h="720">
                <a:moveTo>
                  <a:pt x="0" y="80"/>
                </a:moveTo>
                <a:cubicBezTo>
                  <a:pt x="20" y="192"/>
                  <a:pt x="40" y="304"/>
                  <a:pt x="48" y="368"/>
                </a:cubicBezTo>
                <a:cubicBezTo>
                  <a:pt x="56" y="432"/>
                  <a:pt x="16" y="424"/>
                  <a:pt x="48" y="464"/>
                </a:cubicBezTo>
                <a:cubicBezTo>
                  <a:pt x="80" y="504"/>
                  <a:pt x="136" y="568"/>
                  <a:pt x="240" y="608"/>
                </a:cubicBezTo>
                <a:cubicBezTo>
                  <a:pt x="344" y="648"/>
                  <a:pt x="536" y="720"/>
                  <a:pt x="672" y="704"/>
                </a:cubicBezTo>
                <a:cubicBezTo>
                  <a:pt x="808" y="688"/>
                  <a:pt x="984" y="616"/>
                  <a:pt x="1056" y="512"/>
                </a:cubicBezTo>
                <a:cubicBezTo>
                  <a:pt x="1128" y="408"/>
                  <a:pt x="1096" y="160"/>
                  <a:pt x="1104" y="80"/>
                </a:cubicBezTo>
                <a:cubicBezTo>
                  <a:pt x="1112" y="0"/>
                  <a:pt x="1104" y="40"/>
                  <a:pt x="1104" y="32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365" name="Arc 5"/>
          <p:cNvSpPr>
            <a:spLocks/>
          </p:cNvSpPr>
          <p:nvPr/>
        </p:nvSpPr>
        <p:spPr bwMode="auto">
          <a:xfrm>
            <a:off x="4200525" y="1219200"/>
            <a:ext cx="533400" cy="16764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724525" y="533400"/>
            <a:ext cx="2047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KBr+KI aq</a:t>
            </a:r>
          </a:p>
        </p:txBody>
      </p:sp>
      <p:sp>
        <p:nvSpPr>
          <p:cNvPr id="15367" name="Arc 7"/>
          <p:cNvSpPr>
            <a:spLocks/>
          </p:cNvSpPr>
          <p:nvPr/>
        </p:nvSpPr>
        <p:spPr bwMode="auto">
          <a:xfrm flipH="1">
            <a:off x="5343525" y="1752600"/>
            <a:ext cx="685800" cy="1066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635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697162" y="533400"/>
            <a:ext cx="2417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4000">
                <a:solidFill>
                  <a:schemeClr val="bg1"/>
                </a:solidFill>
              </a:rPr>
              <a:t>AgNO</a:t>
            </a:r>
            <a:r>
              <a:rPr lang="en-US" altLang="ja-JP" sz="4000" baseline="-25000">
                <a:solidFill>
                  <a:schemeClr val="bg1"/>
                </a:solidFill>
              </a:rPr>
              <a:t>3</a:t>
            </a:r>
            <a:r>
              <a:rPr lang="en-US" altLang="ja-JP" sz="4000" baseline="30000">
                <a:solidFill>
                  <a:schemeClr val="bg1"/>
                </a:solidFill>
              </a:rPr>
              <a:t> </a:t>
            </a:r>
            <a:r>
              <a:rPr lang="en-US" altLang="ja-JP" sz="4000">
                <a:solidFill>
                  <a:schemeClr val="bg1"/>
                </a:solidFill>
              </a:rPr>
              <a:t>aq</a:t>
            </a:r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5715000" y="533400"/>
            <a:ext cx="1600200" cy="6858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 flipV="1">
            <a:off x="5638800" y="457200"/>
            <a:ext cx="1524000" cy="76200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371" name="Text Box 14"/>
          <p:cNvSpPr txBox="1">
            <a:spLocks noChangeArrowheads="1"/>
          </p:cNvSpPr>
          <p:nvPr/>
        </p:nvSpPr>
        <p:spPr bwMode="auto">
          <a:xfrm>
            <a:off x="5114925" y="1157288"/>
            <a:ext cx="31146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4800" b="1">
                <a:solidFill>
                  <a:srgbClr val="FFFF00"/>
                </a:solidFill>
              </a:rPr>
              <a:t>NaBr+NaI </a:t>
            </a:r>
            <a:endParaRPr lang="en-US" altLang="ja-JP" sz="2000" b="1">
              <a:solidFill>
                <a:schemeClr val="bg1"/>
              </a:solidFill>
            </a:endParaRPr>
          </a:p>
        </p:txBody>
      </p:sp>
      <p:sp>
        <p:nvSpPr>
          <p:cNvPr id="15372" name="Text Box 5"/>
          <p:cNvSpPr txBox="1">
            <a:spLocks noChangeArrowheads="1"/>
          </p:cNvSpPr>
          <p:nvPr/>
        </p:nvSpPr>
        <p:spPr bwMode="auto">
          <a:xfrm>
            <a:off x="4446587" y="3886200"/>
            <a:ext cx="193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chemeClr val="bg1"/>
                </a:solidFill>
              </a:rPr>
              <a:t>Gelatin</a:t>
            </a:r>
            <a:endParaRPr lang="ja-JP" altLang="en-US" sz="2800">
              <a:solidFill>
                <a:schemeClr val="bg1"/>
              </a:solidFill>
            </a:endParaRPr>
          </a:p>
          <a:p>
            <a:r>
              <a:rPr lang="en-US" altLang="ja-JP" sz="2800">
                <a:solidFill>
                  <a:schemeClr val="bg1"/>
                </a:solidFill>
              </a:rPr>
              <a:t>+Hot water</a:t>
            </a:r>
            <a:endParaRPr lang="ja-JP" altLang="en-US" sz="2800">
              <a:solidFill>
                <a:schemeClr val="bg1"/>
              </a:solidFill>
            </a:endParaRPr>
          </a:p>
        </p:txBody>
      </p:sp>
      <p:sp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5394325" y="4975225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</a:rPr>
              <a:t>mix</a:t>
            </a:r>
            <a:endParaRPr lang="ja-JP" altLang="en-US" b="1">
              <a:solidFill>
                <a:schemeClr val="bg1"/>
              </a:solidFill>
            </a:endParaRPr>
          </a:p>
        </p:txBody>
      </p:sp>
      <p:sp>
        <p:nvSpPr>
          <p:cNvPr id="15374" name="テキスト ボックス 4"/>
          <p:cNvSpPr txBox="1">
            <a:spLocks noChangeArrowheads="1"/>
          </p:cNvSpPr>
          <p:nvPr/>
        </p:nvSpPr>
        <p:spPr bwMode="auto">
          <a:xfrm>
            <a:off x="1265237" y="25400"/>
            <a:ext cx="6688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0000"/>
                </a:solidFill>
              </a:rPr>
              <a:t>To reduce background from </a:t>
            </a:r>
            <a:r>
              <a:rPr lang="en-US" altLang="ja-JP" sz="3200" b="1" baseline="30000">
                <a:solidFill>
                  <a:srgbClr val="FF0000"/>
                </a:solidFill>
              </a:rPr>
              <a:t>40</a:t>
            </a:r>
            <a:r>
              <a:rPr lang="en-US" altLang="ja-JP" sz="3200" b="1">
                <a:solidFill>
                  <a:srgbClr val="FF0000"/>
                </a:solidFill>
              </a:rPr>
              <a:t>K, </a:t>
            </a:r>
            <a:endParaRPr lang="ja-JP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pic>
        <p:nvPicPr>
          <p:cNvPr id="23556" name="Picture 4" descr="214_40min02_20110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0"/>
            <a:ext cx="10185400" cy="748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914400" y="6477000"/>
            <a:ext cx="7467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778250" y="5683250"/>
            <a:ext cx="1811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600" b="1"/>
              <a:t>100μm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85725" y="-76200"/>
            <a:ext cx="8094663" cy="126206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600" b="1">
                <a:solidFill>
                  <a:srgbClr val="FFFF00"/>
                </a:solidFill>
              </a:rPr>
              <a:t>Condensed, Na-type</a:t>
            </a:r>
            <a:r>
              <a:rPr lang="ja-JP" altLang="en-US" sz="3600" b="1">
                <a:solidFill>
                  <a:srgbClr val="FFFF00"/>
                </a:solidFill>
              </a:rPr>
              <a:t>２  </a:t>
            </a:r>
            <a:r>
              <a:rPr lang="en-US" altLang="ja-JP" sz="3600" b="1">
                <a:solidFill>
                  <a:srgbClr val="FFFF00"/>
                </a:solidFill>
              </a:rPr>
              <a:t>(dev 40min)</a:t>
            </a:r>
            <a:r>
              <a:rPr lang="ja-JP" altLang="en-US" sz="3600" b="1">
                <a:solidFill>
                  <a:srgbClr val="FFFF00"/>
                </a:solidFill>
              </a:rPr>
              <a:t>　</a:t>
            </a:r>
            <a:endParaRPr lang="en-US" altLang="ja-JP" sz="3600" b="1">
              <a:solidFill>
                <a:srgbClr val="FFFF00"/>
              </a:solidFill>
            </a:endParaRPr>
          </a:p>
          <a:p>
            <a:r>
              <a:rPr lang="en-US" altLang="ja-JP" sz="3600" b="1">
                <a:solidFill>
                  <a:srgbClr val="FFFF00"/>
                </a:solidFill>
              </a:rPr>
              <a:t>       </a:t>
            </a:r>
            <a:r>
              <a:rPr lang="en-US" altLang="ja-JP" sz="4000" b="1">
                <a:solidFill>
                  <a:srgbClr val="FFFF00"/>
                </a:solidFill>
              </a:rPr>
              <a:t>GD=93.9±4.5</a:t>
            </a:r>
            <a:r>
              <a:rPr lang="ja-JP" altLang="en-US" sz="4000" b="1">
                <a:solidFill>
                  <a:srgbClr val="FFFF00"/>
                </a:solidFill>
              </a:rPr>
              <a:t>　</a:t>
            </a:r>
            <a:r>
              <a:rPr lang="en-US" altLang="ja-JP" sz="4000" b="1">
                <a:solidFill>
                  <a:srgbClr val="FFFF00"/>
                </a:solidFill>
              </a:rPr>
              <a:t>FD=2.9±0.9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50" charset="-128"/>
              </a:rPr>
              <a:t>The SWAN Project in Bern</a:t>
            </a:r>
          </a:p>
        </p:txBody>
      </p:sp>
      <p:sp>
        <p:nvSpPr>
          <p:cNvPr id="18434" name="Rectangle 5"/>
          <p:cNvSpPr txBox="1">
            <a:spLocks noChangeArrowheads="1"/>
          </p:cNvSpPr>
          <p:nvPr/>
        </p:nvSpPr>
        <p:spPr bwMode="auto">
          <a:xfrm>
            <a:off x="539750" y="1654175"/>
            <a:ext cx="806132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Initiated in 2007 by the Inselspital and the University of Bern</a:t>
            </a: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endParaRPr lang="en-GB" sz="2000">
              <a:solidFill>
                <a:srgbClr val="000000"/>
              </a:solidFill>
            </a:endParaRP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SWAN stands for SWiss hAdroNs</a:t>
            </a: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Aims: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AutoNum type="arabicPeriod"/>
            </a:pPr>
            <a:r>
              <a:rPr lang="en-GB" sz="2000">
                <a:solidFill>
                  <a:srgbClr val="000000"/>
                </a:solidFill>
              </a:rPr>
              <a:t>Production of radiopharmaceuticals, for PET diagnostics in particular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AutoNum type="arabicPeriod"/>
            </a:pPr>
            <a:r>
              <a:rPr lang="en-GB" sz="2000">
                <a:solidFill>
                  <a:srgbClr val="000000"/>
                </a:solidFill>
              </a:rPr>
              <a:t>Proton therapy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AutoNum type="arabicPeriod"/>
            </a:pPr>
            <a:r>
              <a:rPr lang="en-GB" sz="2000">
                <a:solidFill>
                  <a:srgbClr val="000000"/>
                </a:solidFill>
              </a:rPr>
              <a:t>Multi-disciplinary research</a:t>
            </a: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endParaRPr lang="en-GB" sz="2000">
              <a:solidFill>
                <a:srgbClr val="000000"/>
              </a:solidFill>
            </a:endParaRPr>
          </a:p>
          <a:p>
            <a:pPr marL="419100" indent="-4191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Phases: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AutoNum type="arabicPeriod"/>
            </a:pPr>
            <a:r>
              <a:rPr lang="en-GB" sz="2000">
                <a:solidFill>
                  <a:srgbClr val="000000"/>
                </a:solidFill>
              </a:rPr>
              <a:t>Cyclotron laboratory for radioisotope production and research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AutoNum type="arabicPeriod"/>
            </a:pPr>
            <a:r>
              <a:rPr lang="en-GB" sz="2000">
                <a:solidFill>
                  <a:srgbClr val="000000"/>
                </a:solidFill>
              </a:rPr>
              <a:t>Proton therapy centre</a:t>
            </a:r>
          </a:p>
          <a:p>
            <a:pPr marL="914400" lvl="1" indent="-457200" eaLnBrk="1" hangingPunct="1">
              <a:lnSpc>
                <a:spcPct val="95000"/>
              </a:lnSpc>
              <a:spcBef>
                <a:spcPct val="20000"/>
              </a:spcBef>
              <a:buClr>
                <a:schemeClr val="hlink"/>
              </a:buClr>
              <a:buSzPct val="85000"/>
              <a:buFont typeface="Arial" pitchFamily="34" charset="0"/>
              <a:buChar char="&gt;"/>
            </a:pPr>
            <a:endParaRPr lang="en-GB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Swiss scanning station</a:t>
            </a:r>
            <a:endParaRPr kumimoji="1" lang="ja-JP" altLang="en-US" sz="4000"/>
          </a:p>
        </p:txBody>
      </p:sp>
      <p:pic>
        <p:nvPicPr>
          <p:cNvPr id="4" name="Picture 3" descr="C:\Users\Tomoko\Desktop\status\photos\mic1-5.JPG"/>
          <p:cNvPicPr>
            <a:picLocks noChangeAspect="1" noChangeArrowheads="1"/>
          </p:cNvPicPr>
          <p:nvPr/>
        </p:nvPicPr>
        <p:blipFill>
          <a:blip r:embed="rId2" cstate="print"/>
          <a:srcRect l="3658"/>
          <a:stretch>
            <a:fillRect/>
          </a:stretch>
        </p:blipFill>
        <p:spPr bwMode="auto">
          <a:xfrm>
            <a:off x="5105400" y="381000"/>
            <a:ext cx="4698381" cy="36576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124200"/>
            <a:ext cx="2667000" cy="263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0" y="5816025"/>
            <a:ext cx="39624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Second OPERA emulsion scanning laboratory in the world</a:t>
            </a:r>
            <a:endParaRPr kumimoji="1" lang="ja-JP" alt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762000" y="54120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Scanning share 2012-2013</a:t>
            </a:r>
            <a:endParaRPr lang="en-US" sz="160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" y="2782824"/>
            <a:ext cx="510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Calibri" pitchFamily="34" charset="0"/>
              </a:rPr>
              <a:t>Several hundreds of </a:t>
            </a:r>
            <a:r>
              <a:rPr lang="en-US" altLang="ja-JP" sz="1600" dirty="0" smtClean="0">
                <a:latin typeface="Calibri" pitchFamily="34" charset="0"/>
              </a:rPr>
              <a:t>emulsion sheets </a:t>
            </a:r>
            <a:r>
              <a:rPr lang="en-US" altLang="ja-JP" sz="1600" dirty="0">
                <a:latin typeface="Calibri" pitchFamily="34" charset="0"/>
              </a:rPr>
              <a:t>analyzed every week</a:t>
            </a:r>
            <a:endParaRPr lang="de-CH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357057"/>
            <a:ext cx="3892802" cy="21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4"/>
          <p:cNvSpPr txBox="1"/>
          <p:nvPr/>
        </p:nvSpPr>
        <p:spPr>
          <a:xfrm>
            <a:off x="6071637" y="4081046"/>
            <a:ext cx="2157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6</a:t>
            </a:r>
            <a:r>
              <a:rPr kumimoji="1" lang="en-US" altLang="ja-JP" sz="1600" baseline="30000" dirty="0" smtClean="0"/>
              <a:t>th</a:t>
            </a:r>
            <a:r>
              <a:rPr kumimoji="1" lang="en-US" altLang="ja-JP" sz="1600" dirty="0" smtClean="0"/>
              <a:t> microscope for R&amp;D</a:t>
            </a:r>
            <a:endParaRPr kumimoji="1" lang="ja-JP" altLang="en-US" sz="1600" dirty="0"/>
          </a:p>
        </p:txBody>
      </p:sp>
      <p:sp>
        <p:nvSpPr>
          <p:cNvPr id="15" name="TextBox 14"/>
          <p:cNvSpPr txBox="1"/>
          <p:nvPr/>
        </p:nvSpPr>
        <p:spPr>
          <a:xfrm rot="892786">
            <a:off x="3385734" y="5484157"/>
            <a:ext cx="155683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First in Europe</a:t>
            </a:r>
            <a:endParaRPr kumimoji="1" lang="ja-JP" alt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6096" y="1453897"/>
            <a:ext cx="6102096" cy="1670303"/>
          </a:xfrm>
        </p:spPr>
        <p:txBody>
          <a:bodyPr>
            <a:noAutofit/>
          </a:bodyPr>
          <a:lstStyle/>
          <a:p>
            <a:r>
              <a:rPr lang="en-US" altLang="ja-JP" sz="2000" b="1" dirty="0" smtClean="0">
                <a:solidFill>
                  <a:schemeClr val="accent5">
                    <a:lumMod val="50000"/>
                  </a:schemeClr>
                </a:solidFill>
              </a:rPr>
              <a:t>6 microscopes with automatic plate changer</a:t>
            </a:r>
          </a:p>
          <a:p>
            <a:r>
              <a:rPr lang="en-US" altLang="ja-JP" sz="2000" dirty="0" smtClean="0">
                <a:solidFill>
                  <a:schemeClr val="accent3">
                    <a:lumMod val="75000"/>
                  </a:schemeClr>
                </a:solidFill>
              </a:rPr>
              <a:t>Scanning and tracking speed</a:t>
            </a:r>
          </a:p>
          <a:p>
            <a:pPr lvl="1"/>
            <a:r>
              <a:rPr lang="en-US" altLang="ja-JP" sz="2000" dirty="0" smtClean="0">
                <a:solidFill>
                  <a:schemeClr val="accent3">
                    <a:lumMod val="75000"/>
                  </a:schemeClr>
                </a:solidFill>
              </a:rPr>
              <a:t>5microscopes for OPERA: </a:t>
            </a:r>
            <a:r>
              <a:rPr lang="en-US" altLang="ja-JP" sz="2000" b="1" dirty="0" smtClean="0">
                <a:solidFill>
                  <a:schemeClr val="accent3">
                    <a:lumMod val="75000"/>
                  </a:schemeClr>
                </a:solidFill>
              </a:rPr>
              <a:t>20cm</a:t>
            </a:r>
            <a:r>
              <a:rPr lang="en-US" altLang="ja-JP" sz="2000" b="1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altLang="ja-JP" sz="2000" b="1" dirty="0" smtClean="0">
                <a:solidFill>
                  <a:schemeClr val="accent3">
                    <a:lumMod val="75000"/>
                  </a:schemeClr>
                </a:solidFill>
              </a:rPr>
              <a:t>/h/</a:t>
            </a:r>
            <a:r>
              <a:rPr lang="en-US" altLang="ja-JP" sz="2000" b="1" dirty="0" err="1" smtClean="0">
                <a:solidFill>
                  <a:schemeClr val="accent3">
                    <a:lumMod val="75000"/>
                  </a:schemeClr>
                </a:solidFill>
              </a:rPr>
              <a:t>mic</a:t>
            </a:r>
            <a:endParaRPr lang="en-US" altLang="ja-JP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rgbClr val="00B050"/>
                </a:solidFill>
              </a:rPr>
              <a:t>6</a:t>
            </a:r>
            <a:r>
              <a:rPr lang="en-US" altLang="ja-JP" sz="2000" b="1" baseline="30000" dirty="0" smtClean="0">
                <a:solidFill>
                  <a:srgbClr val="00B050"/>
                </a:solidFill>
              </a:rPr>
              <a:t>th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 microscope: see the talk by A. Ariga</a:t>
            </a:r>
          </a:p>
          <a:p>
            <a:endParaRPr kumimoji="1" lang="ja-JP" alt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5257800" y="367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Clean room</a:t>
            </a:r>
            <a:endParaRPr kumimoji="1" lang="ja-JP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ea typeface="ＭＳ Ｐゴシック" pitchFamily="50" charset="-128"/>
              </a:rPr>
              <a:t>The cyclotron and </a:t>
            </a:r>
            <a:br>
              <a:rPr lang="en-US" smtClean="0">
                <a:ea typeface="ＭＳ Ｐゴシック" pitchFamily="50" charset="-128"/>
              </a:rPr>
            </a:br>
            <a:r>
              <a:rPr lang="en-US" smtClean="0">
                <a:ea typeface="ＭＳ Ｐゴシック" pitchFamily="50" charset="-128"/>
              </a:rPr>
              <a:t>the Beam Transport Line (BTL)</a:t>
            </a:r>
          </a:p>
        </p:txBody>
      </p:sp>
      <p:pic>
        <p:nvPicPr>
          <p:cNvPr id="25602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628775"/>
            <a:ext cx="42799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5"/>
          <p:cNvSpPr txBox="1">
            <a:spLocks noChangeArrowheads="1"/>
          </p:cNvSpPr>
          <p:nvPr/>
        </p:nvSpPr>
        <p:spPr bwMode="auto">
          <a:xfrm>
            <a:off x="88900" y="5080000"/>
            <a:ext cx="894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17513" indent="-327025" eaLnBrk="1" hangingPunct="1">
              <a:lnSpc>
                <a:spcPct val="95000"/>
              </a:lnSpc>
              <a:spcAft>
                <a:spcPts val="12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IBA 18 MeV </a:t>
            </a:r>
            <a:r>
              <a:rPr lang="en-GB" altLang="en-US" sz="2000">
                <a:solidFill>
                  <a:srgbClr val="000000"/>
                </a:solidFill>
              </a:rPr>
              <a:t>“</a:t>
            </a:r>
            <a:r>
              <a:rPr lang="en-GB" sz="2000">
                <a:solidFill>
                  <a:srgbClr val="000000"/>
                </a:solidFill>
              </a:rPr>
              <a:t>twin</a:t>
            </a:r>
            <a:r>
              <a:rPr lang="en-GB" altLang="en-US" sz="2000">
                <a:solidFill>
                  <a:srgbClr val="000000"/>
                </a:solidFill>
              </a:rPr>
              <a:t>”</a:t>
            </a:r>
            <a:r>
              <a:rPr lang="en-GB" sz="2000">
                <a:solidFill>
                  <a:srgbClr val="000000"/>
                </a:solidFill>
              </a:rPr>
              <a:t> high current cyclotron (two H</a:t>
            </a:r>
            <a:r>
              <a:rPr lang="en-GB" sz="2000" baseline="30000">
                <a:solidFill>
                  <a:srgbClr val="000000"/>
                </a:solidFill>
              </a:rPr>
              <a:t>-</a:t>
            </a:r>
            <a:r>
              <a:rPr lang="en-GB" sz="2000">
                <a:solidFill>
                  <a:srgbClr val="000000"/>
                </a:solidFill>
              </a:rPr>
              <a:t> ion sources)</a:t>
            </a:r>
          </a:p>
          <a:p>
            <a:pPr marL="417513" indent="-327025" eaLnBrk="1" hangingPunct="1">
              <a:lnSpc>
                <a:spcPct val="95000"/>
              </a:lnSpc>
              <a:spcAft>
                <a:spcPts val="12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7 out ports (4 </a:t>
            </a:r>
            <a:r>
              <a:rPr lang="en-GB" sz="2000" baseline="30000">
                <a:solidFill>
                  <a:srgbClr val="000000"/>
                </a:solidFill>
              </a:rPr>
              <a:t>18</a:t>
            </a:r>
            <a:r>
              <a:rPr lang="en-GB" sz="2000">
                <a:solidFill>
                  <a:srgbClr val="000000"/>
                </a:solidFill>
              </a:rPr>
              <a:t>F liquid targets, 1 </a:t>
            </a:r>
            <a:r>
              <a:rPr lang="en-GB" sz="2000" baseline="30000">
                <a:solidFill>
                  <a:srgbClr val="000000"/>
                </a:solidFill>
              </a:rPr>
              <a:t>15</a:t>
            </a:r>
            <a:r>
              <a:rPr lang="en-GB" sz="2000">
                <a:solidFill>
                  <a:srgbClr val="000000"/>
                </a:solidFill>
              </a:rPr>
              <a:t>O gas target, 2 spare)</a:t>
            </a:r>
          </a:p>
          <a:p>
            <a:pPr marL="417513" indent="-327025" eaLnBrk="1" hangingPunct="1">
              <a:lnSpc>
                <a:spcPct val="95000"/>
              </a:lnSpc>
              <a:spcAft>
                <a:spcPts val="12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External beam line in a separate bunker: production and research in parallel </a:t>
            </a:r>
          </a:p>
          <a:p>
            <a:pPr marL="417513" indent="-327025" eaLnBrk="1" hangingPunct="1">
              <a:lnSpc>
                <a:spcPct val="95000"/>
              </a:lnSpc>
              <a:spcBef>
                <a:spcPct val="20000"/>
              </a:spcBef>
              <a:spcAft>
                <a:spcPts val="1200"/>
              </a:spcAft>
              <a:buClr>
                <a:schemeClr val="hlink"/>
              </a:buClr>
              <a:buSzPct val="85000"/>
              <a:buFont typeface="Arial" pitchFamily="34" charset="0"/>
              <a:buNone/>
            </a:pPr>
            <a:r>
              <a:rPr lang="en-GB" sz="2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560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43211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50" charset="-128"/>
              </a:rPr>
              <a:t>The Beam Transport Line (BTL)</a:t>
            </a:r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47800"/>
            <a:ext cx="4308475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 txBox="1">
            <a:spLocks noChangeArrowheads="1"/>
          </p:cNvSpPr>
          <p:nvPr/>
        </p:nvSpPr>
        <p:spPr bwMode="auto">
          <a:xfrm>
            <a:off x="76200" y="4724400"/>
            <a:ext cx="906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19100" indent="-327025"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Research and training activities: novel detectors, radiation biophysics, radioprotection, radiochemistry, radio-pharmacy, material sciences, …</a:t>
            </a:r>
          </a:p>
          <a:p>
            <a:pPr marL="419100" indent="-327025"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Low currents (1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μ</a:t>
            </a:r>
            <a:r>
              <a:rPr lang="en-GB" sz="2000">
                <a:solidFill>
                  <a:srgbClr val="000000"/>
                </a:solidFill>
              </a:rPr>
              <a:t>A – 1 nA) and high currents (up to 150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μ</a:t>
            </a:r>
            <a:r>
              <a:rPr lang="en-GB" sz="2000">
                <a:solidFill>
                  <a:srgbClr val="000000"/>
                </a:solidFill>
              </a:rPr>
              <a:t>A)</a:t>
            </a:r>
          </a:p>
          <a:p>
            <a:pPr marL="419100" indent="-327025"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Beam spots on target: from ≈ 5 mm to 20 mm diameter </a:t>
            </a:r>
          </a:p>
          <a:p>
            <a:pPr marL="419100" indent="-327025"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BTL: 6 m long, 2 quadrupole doublets, neutron shutter  </a:t>
            </a:r>
          </a:p>
        </p:txBody>
      </p:sp>
      <p:pic>
        <p:nvPicPr>
          <p:cNvPr id="28676" name="Segnaposto contenuto 5" descr="beamXZconf2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34073" r="-34073"/>
          <a:stretch>
            <a:fillRect/>
          </a:stretch>
        </p:blipFill>
        <p:spPr>
          <a:xfrm>
            <a:off x="-1433513" y="1447800"/>
            <a:ext cx="7529513" cy="3222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50" charset="-128"/>
              </a:rPr>
              <a:t>Optimized BTL</a:t>
            </a:r>
          </a:p>
        </p:txBody>
      </p:sp>
      <p:pic>
        <p:nvPicPr>
          <p:cNvPr id="31747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479550"/>
            <a:ext cx="6408738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6588125" y="1700213"/>
            <a:ext cx="24844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 The optimization of the BTL has been successfully performed</a:t>
            </a:r>
          </a:p>
          <a:p>
            <a:pPr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 Transmission of ≈97% at 150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GB" sz="2000">
                <a:solidFill>
                  <a:srgbClr val="000000"/>
                </a:solidFill>
              </a:rPr>
              <a:t>A stable for 60 minutes has been obtained</a:t>
            </a:r>
          </a:p>
          <a:p>
            <a:pPr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endParaRPr lang="en-GB" sz="2000">
              <a:solidFill>
                <a:srgbClr val="000000"/>
              </a:solidFill>
            </a:endParaRPr>
          </a:p>
          <a:p>
            <a:pPr eaLnBrk="1" hangingPunct="1">
              <a:lnSpc>
                <a:spcPct val="95000"/>
              </a:lnSpc>
              <a:spcAft>
                <a:spcPts val="600"/>
              </a:spcAft>
              <a:buClr>
                <a:schemeClr val="hlink"/>
              </a:buClr>
              <a:buSzPct val="85000"/>
              <a:buFont typeface="Arial" pitchFamily="34" charset="0"/>
              <a:buChar char="&gt;"/>
            </a:pPr>
            <a:r>
              <a:rPr lang="en-GB" sz="2000">
                <a:solidFill>
                  <a:srgbClr val="000000"/>
                </a:solidFill>
              </a:rPr>
              <a:t> Transmission ≈99% at 10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GB" sz="2000">
                <a:solidFill>
                  <a:srgbClr val="000000"/>
                </a:solidFill>
              </a:rPr>
              <a:t>A and ≈100% at 1 </a:t>
            </a: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GB" sz="2000">
                <a:solidFill>
                  <a:srgbClr val="000000"/>
                </a:solidFill>
              </a:rPr>
              <a:t>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ja-JP" sz="2800" dirty="0" smtClean="0">
                <a:ea typeface="ＭＳ Ｐゴシック" pitchFamily="50" charset="-128"/>
              </a:rPr>
              <a:t>The new Bern cyclotron laboratory </a:t>
            </a:r>
            <a:br>
              <a:rPr lang="en-GB" altLang="ja-JP" sz="2800" dirty="0" smtClean="0">
                <a:ea typeface="ＭＳ Ｐゴシック" pitchFamily="50" charset="-128"/>
              </a:rPr>
            </a:br>
            <a:r>
              <a:rPr lang="en-GB" altLang="ja-JP" sz="2800" dirty="0" smtClean="0">
                <a:ea typeface="ＭＳ Ｐゴシック" pitchFamily="50" charset="-128"/>
              </a:rPr>
              <a:t>for PET radioisotope production and its beam line for multi-disciplinary research</a:t>
            </a:r>
            <a:endParaRPr lang="en-GB" sz="2800" dirty="0" smtClean="0">
              <a:ea typeface="ＭＳ Ｐゴシック" pitchFamily="50" charset="-128"/>
            </a:endParaRPr>
          </a:p>
        </p:txBody>
      </p:sp>
      <p:sp>
        <p:nvSpPr>
          <p:cNvPr id="3993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0500" y="1844675"/>
            <a:ext cx="8763000" cy="3908425"/>
          </a:xfrm>
        </p:spPr>
        <p:txBody>
          <a:bodyPr/>
          <a:lstStyle/>
          <a:p>
            <a:pPr eaLnBrk="1" hangingPunct="1"/>
            <a:r>
              <a:rPr lang="en-GB" sz="2000" smtClean="0">
                <a:ea typeface="ＭＳ Ｐゴシック" pitchFamily="50" charset="-128"/>
              </a:rPr>
              <a:t>The new cyclotron laboratory for radioisotope production and research in Bern has been constructed and successfully commissioned</a:t>
            </a:r>
          </a:p>
          <a:p>
            <a:pPr eaLnBrk="1" hangingPunct="1"/>
            <a:endParaRPr lang="en-GB" sz="2000" smtClean="0">
              <a:ea typeface="ＭＳ Ｐゴシック" pitchFamily="50" charset="-128"/>
            </a:endParaRPr>
          </a:p>
          <a:p>
            <a:pPr eaLnBrk="1" hangingPunct="1"/>
            <a:r>
              <a:rPr lang="en-GB" sz="2000" smtClean="0">
                <a:ea typeface="ＭＳ Ｐゴシック" pitchFamily="50" charset="-128"/>
              </a:rPr>
              <a:t>Routine FDG production has started</a:t>
            </a:r>
          </a:p>
          <a:p>
            <a:pPr eaLnBrk="1" hangingPunct="1"/>
            <a:endParaRPr lang="en-GB" sz="2000" smtClean="0">
              <a:ea typeface="ＭＳ Ｐゴシック" pitchFamily="50" charset="-128"/>
            </a:endParaRPr>
          </a:p>
          <a:p>
            <a:pPr eaLnBrk="1" hangingPunct="1"/>
            <a:r>
              <a:rPr lang="en-GB" sz="2000" smtClean="0">
                <a:ea typeface="ＭＳ Ｐゴシック" pitchFamily="50" charset="-128"/>
              </a:rPr>
              <a:t>A specifically conceived Beam Transfer Line (BTL) allows multi-disciplinary research in parallel with PET radioisotope production</a:t>
            </a:r>
          </a:p>
          <a:p>
            <a:pPr eaLnBrk="1" hangingPunct="1">
              <a:buFont typeface="Arial" pitchFamily="34" charset="0"/>
              <a:buNone/>
            </a:pPr>
            <a:r>
              <a:rPr lang="en-GB" sz="2000" smtClean="0">
                <a:ea typeface="ＭＳ Ｐゴシック" pitchFamily="50" charset="-128"/>
              </a:rPr>
              <a:t> </a:t>
            </a:r>
          </a:p>
          <a:p>
            <a:pPr eaLnBrk="1" hangingPunct="1"/>
            <a:r>
              <a:rPr lang="en-GB" sz="2000" smtClean="0">
                <a:ea typeface="ＭＳ Ｐゴシック" pitchFamily="50" charset="-128"/>
              </a:rPr>
              <a:t>Research activities with the BTL have started</a:t>
            </a:r>
          </a:p>
          <a:p>
            <a:pPr lvl="1" eaLnBrk="1" hangingPunct="1"/>
            <a:r>
              <a:rPr lang="en-GB" sz="1800" smtClean="0">
                <a:ea typeface="ＭＳ Ｐゴシック" pitchFamily="50" charset="-128"/>
              </a:rPr>
              <a:t>Detector and accelerator physics</a:t>
            </a:r>
          </a:p>
          <a:p>
            <a:pPr lvl="1" eaLnBrk="1" hangingPunct="1"/>
            <a:r>
              <a:rPr lang="en-GB" sz="1800" smtClean="0">
                <a:ea typeface="ＭＳ Ｐゴシック" pitchFamily="50" charset="-128"/>
              </a:rPr>
              <a:t>Non-intercepting beam monitoring systems </a:t>
            </a:r>
          </a:p>
          <a:p>
            <a:pPr lvl="1" eaLnBrk="1" hangingPunct="1"/>
            <a:r>
              <a:rPr lang="en-GB" sz="1800" smtClean="0">
                <a:ea typeface="ＭＳ Ｐゴシック" pitchFamily="50" charset="-128"/>
              </a:rPr>
              <a:t>Radiation protection</a:t>
            </a:r>
          </a:p>
          <a:p>
            <a:pPr eaLnBrk="1" hangingPunct="1"/>
            <a:endParaRPr lang="en-GB" sz="2000" smtClean="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Irradiation with 18 </a:t>
            </a:r>
            <a:r>
              <a:rPr lang="en-US" altLang="ja-JP" sz="2800" dirty="0" err="1" smtClean="0"/>
              <a:t>MeV</a:t>
            </a:r>
            <a:r>
              <a:rPr lang="en-US" altLang="ja-JP" sz="2800" dirty="0" smtClean="0"/>
              <a:t> protons at the beam transfer line of the new Bern cyclotron laboratory (SWAN, </a:t>
            </a:r>
            <a:r>
              <a:rPr lang="en-US" altLang="ja-JP" sz="2800" dirty="0" err="1" smtClean="0"/>
              <a:t>Inselspital</a:t>
            </a:r>
            <a:r>
              <a:rPr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57200" y="1524000"/>
            <a:ext cx="5029200" cy="1752600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Density</a:t>
            </a:r>
          </a:p>
          <a:p>
            <a:pPr lvl="1"/>
            <a:r>
              <a:rPr lang="en-US" altLang="ja-JP" sz="1800" dirty="0" smtClean="0"/>
              <a:t>Center: too high (cannot measure)</a:t>
            </a:r>
          </a:p>
          <a:p>
            <a:pPr lvl="1"/>
            <a:r>
              <a:rPr lang="en-US" altLang="ja-JP" sz="1800" dirty="0" smtClean="0"/>
              <a:t>2</a:t>
            </a:r>
            <a:r>
              <a:rPr kumimoji="1" lang="en-US" altLang="ja-JP" sz="1800" dirty="0" smtClean="0"/>
              <a:t>cm from center: </a:t>
            </a:r>
            <a:r>
              <a:rPr lang="en-US" altLang="ja-JP" sz="1800" dirty="0" smtClean="0"/>
              <a:t>10</a:t>
            </a:r>
            <a:r>
              <a:rPr lang="en-US" altLang="ja-JP" sz="1800" baseline="30000" dirty="0" smtClean="0"/>
              <a:t>5</a:t>
            </a:r>
            <a:r>
              <a:rPr lang="en-US" altLang="ja-JP" sz="1800" dirty="0" smtClean="0"/>
              <a:t>~</a:t>
            </a:r>
            <a:r>
              <a:rPr kumimoji="1" lang="en-US" altLang="ja-JP" sz="1800" dirty="0" smtClean="0"/>
              <a:t>10</a:t>
            </a:r>
            <a:r>
              <a:rPr kumimoji="1" lang="en-US" altLang="ja-JP" sz="1800" baseline="30000" dirty="0" smtClean="0"/>
              <a:t>6</a:t>
            </a:r>
            <a:r>
              <a:rPr kumimoji="1" lang="en-US" altLang="ja-JP" sz="1800" dirty="0" smtClean="0"/>
              <a:t> tracks/cm</a:t>
            </a:r>
            <a:r>
              <a:rPr kumimoji="1" lang="en-US" altLang="ja-JP" sz="1800" baseline="30000" dirty="0" smtClean="0"/>
              <a:t>2</a:t>
            </a:r>
            <a:endParaRPr kumimoji="1" lang="en-US" altLang="ja-JP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219200"/>
            <a:ext cx="2971800" cy="257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矢印 7"/>
          <p:cNvSpPr/>
          <p:nvPr/>
        </p:nvSpPr>
        <p:spPr>
          <a:xfrm>
            <a:off x="4953000" y="2495414"/>
            <a:ext cx="838200" cy="4572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Proton</a:t>
            </a:r>
            <a:endParaRPr kumimoji="1" lang="ja-JP" alt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61" y="4482365"/>
            <a:ext cx="1614487" cy="170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9044" y="4710965"/>
            <a:ext cx="12500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線矢印コネクタ 11"/>
          <p:cNvCxnSpPr/>
          <p:nvPr/>
        </p:nvCxnSpPr>
        <p:spPr>
          <a:xfrm>
            <a:off x="541461" y="5244365"/>
            <a:ext cx="540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" name="グループ化 26"/>
          <p:cNvGrpSpPr/>
          <p:nvPr/>
        </p:nvGrpSpPr>
        <p:grpSpPr>
          <a:xfrm>
            <a:off x="5070305" y="5805060"/>
            <a:ext cx="216000" cy="216000"/>
            <a:chOff x="7650448" y="5589895"/>
            <a:chExt cx="216000" cy="216000"/>
          </a:xfrm>
        </p:grpSpPr>
        <p:sp>
          <p:nvSpPr>
            <p:cNvPr id="13" name="円/楕円 12"/>
            <p:cNvSpPr/>
            <p:nvPr/>
          </p:nvSpPr>
          <p:spPr>
            <a:xfrm>
              <a:off x="7650448" y="5589895"/>
              <a:ext cx="216000" cy="216000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7682552" y="5625153"/>
              <a:ext cx="152264" cy="1491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5400000">
              <a:off x="7680975" y="5626729"/>
              <a:ext cx="152264" cy="1491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直線コネクタ 19"/>
          <p:cNvCxnSpPr/>
          <p:nvPr/>
        </p:nvCxnSpPr>
        <p:spPr>
          <a:xfrm rot="10800000" flipV="1">
            <a:off x="1752600" y="2590798"/>
            <a:ext cx="5715000" cy="1524002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86813" y="4101365"/>
            <a:ext cx="1646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Horizontal exposure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87457" y="4326988"/>
            <a:ext cx="1445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Vertical exposure</a:t>
            </a:r>
            <a:endParaRPr kumimoji="1" lang="ja-JP" alt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8861" y="4038895"/>
            <a:ext cx="2354139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線コネクタ 21"/>
          <p:cNvCxnSpPr>
            <a:endCxn id="31" idx="0"/>
          </p:cNvCxnSpPr>
          <p:nvPr/>
        </p:nvCxnSpPr>
        <p:spPr>
          <a:xfrm rot="10800000" flipV="1">
            <a:off x="5610060" y="2362200"/>
            <a:ext cx="2314741" cy="1964788"/>
          </a:xfrm>
          <a:prstGeom prst="line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464279" y="4042983"/>
            <a:ext cx="2348764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>
          <a:xfrm>
            <a:off x="1455861" y="5863797"/>
            <a:ext cx="144000" cy="1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直線コネクタ 43"/>
          <p:cNvCxnSpPr/>
          <p:nvPr/>
        </p:nvCxnSpPr>
        <p:spPr>
          <a:xfrm rot="5400000" flipH="1" flipV="1">
            <a:off x="1197765" y="4588061"/>
            <a:ext cx="1659192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5723061" y="5015765"/>
            <a:ext cx="144000" cy="14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1616349" y="6017629"/>
            <a:ext cx="830112" cy="227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51714" y="502510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52800" y="6477000"/>
            <a:ext cx="641737" cy="299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100</a:t>
            </a:r>
            <a:r>
              <a:rPr kumimoji="1" lang="en-US" altLang="ja-JP" sz="1600" dirty="0" smtClean="0">
                <a:sym typeface="Symbol"/>
              </a:rPr>
              <a:t></a:t>
            </a:r>
            <a:r>
              <a:rPr kumimoji="1" lang="en-US" altLang="ja-JP" sz="1600" dirty="0" smtClean="0"/>
              <a:t>m</a:t>
            </a:r>
            <a:endParaRPr kumimoji="1" lang="ja-JP" altLang="en-US" sz="1600" dirty="0"/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2635468" y="6477000"/>
            <a:ext cx="2057400" cy="15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Irradiation with 22 </a:t>
            </a:r>
            <a:r>
              <a:rPr lang="en-US" altLang="ja-JP" sz="2800" dirty="0" err="1" smtClean="0"/>
              <a:t>MeV</a:t>
            </a:r>
            <a:r>
              <a:rPr lang="en-US" altLang="ja-JP" sz="2800" dirty="0" smtClean="0"/>
              <a:t> electrons from a </a:t>
            </a:r>
            <a:r>
              <a:rPr lang="en-US" altLang="ja-JP" sz="2800" dirty="0" err="1" smtClean="0"/>
              <a:t>linac</a:t>
            </a:r>
            <a:r>
              <a:rPr lang="en-US" altLang="ja-JP" sz="2800" dirty="0" smtClean="0"/>
              <a:t> of the Clinic for Radiation Oncology (KRO) of the </a:t>
            </a:r>
            <a:r>
              <a:rPr lang="en-US" altLang="ja-JP" sz="2800" dirty="0" err="1" smtClean="0"/>
              <a:t>Inselspital</a:t>
            </a:r>
            <a:endParaRPr kumimoji="1" lang="ja-JP" alt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95550"/>
            <a:ext cx="39724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/>
          <p:nvPr/>
        </p:nvSpPr>
        <p:spPr>
          <a:xfrm>
            <a:off x="2325665" y="4324350"/>
            <a:ext cx="141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Distance to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wall : 438 cm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05461" y="2114550"/>
            <a:ext cx="22588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exposure on Jul 15</a:t>
            </a:r>
            <a:endParaRPr kumimoji="1" lang="ja-JP" alt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045" y="1657350"/>
            <a:ext cx="500275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9"/>
          <p:cNvCxnSpPr/>
          <p:nvPr/>
        </p:nvCxnSpPr>
        <p:spPr>
          <a:xfrm>
            <a:off x="2219861" y="3809631"/>
            <a:ext cx="4561939" cy="133719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2841" y="3352800"/>
            <a:ext cx="312775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7499201" y="3995396"/>
            <a:ext cx="9877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Symbol" pitchFamily="18" charset="2"/>
              <a:buChar char="s"/>
            </a:pPr>
            <a:r>
              <a:rPr lang="en-US" altLang="ja-JP" sz="1400" b="1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 2.3</a:t>
            </a:r>
            <a:r>
              <a:rPr lang="en-US" altLang="ja-JP" sz="1400" b="1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400" b="1" dirty="0" smtClean="0">
                <a:solidFill>
                  <a:srgbClr val="0070C0"/>
                </a:solidFill>
                <a:sym typeface="Wingdings" pitchFamily="2" charset="2"/>
              </a:rPr>
              <a:t>m</a:t>
            </a:r>
          </a:p>
          <a:p>
            <a:pPr algn="ctr"/>
            <a:r>
              <a:rPr lang="en-US" altLang="ja-JP" sz="1400" b="1" dirty="0" smtClean="0">
                <a:solidFill>
                  <a:srgbClr val="0070C0"/>
                </a:solidFill>
                <a:sym typeface="Wingdings" pitchFamily="2" charset="2"/>
              </a:rPr>
              <a:t>rms 6.3</a:t>
            </a:r>
            <a:r>
              <a:rPr lang="en-US" altLang="ja-JP" sz="1400" b="1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400" b="1" dirty="0" smtClean="0">
                <a:solidFill>
                  <a:srgbClr val="0070C0"/>
                </a:solidFill>
                <a:sym typeface="Wingdings" pitchFamily="2" charset="2"/>
              </a:rPr>
              <a:t>m</a:t>
            </a:r>
          </a:p>
          <a:p>
            <a:pPr algn="ctr"/>
            <a:r>
              <a:rPr lang="en-US" altLang="ja-JP" sz="1400" b="1" dirty="0" smtClean="0">
                <a:solidFill>
                  <a:srgbClr val="0070C0"/>
                </a:solidFill>
                <a:latin typeface="+mn-lt"/>
                <a:sym typeface="Wingdings" pitchFamily="2" charset="2"/>
              </a:rPr>
              <a:t>Eff 65%</a:t>
            </a:r>
            <a:endParaRPr lang="en-US" altLang="ja-JP" sz="1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コンテンツ プレースホルダ 24"/>
          <p:cNvSpPr>
            <a:spLocks noGrp="1"/>
          </p:cNvSpPr>
          <p:nvPr>
            <p:ph idx="1"/>
          </p:nvPr>
        </p:nvSpPr>
        <p:spPr>
          <a:xfrm>
            <a:off x="5334000" y="2209800"/>
            <a:ext cx="3276600" cy="1066800"/>
          </a:xfrm>
        </p:spPr>
        <p:txBody>
          <a:bodyPr>
            <a:normAutofit/>
          </a:bodyPr>
          <a:lstStyle/>
          <a:p>
            <a:r>
              <a:rPr kumimoji="1" lang="en-US" altLang="ja-JP" sz="1600" dirty="0" smtClean="0"/>
              <a:t>10000 antiproton</a:t>
            </a:r>
          </a:p>
          <a:p>
            <a:r>
              <a:rPr kumimoji="1" lang="en-US" altLang="ja-JP" sz="1600" dirty="0" smtClean="0">
                <a:sym typeface="Wingdings" pitchFamily="2" charset="2"/>
              </a:rPr>
              <a:t> vertices with at least 2 tracks found for 6508 events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36534" y="5562600"/>
            <a:ext cx="375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Reconstructed vertex Y – true vertex Y</a:t>
            </a:r>
            <a:endParaRPr kumimoji="1" lang="ja-JP" altLang="en-US" dirty="0" smtClean="0">
              <a:solidFill>
                <a:srgbClr val="0070C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181600" y="1600200"/>
            <a:ext cx="375545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For the case of</a:t>
            </a:r>
          </a:p>
          <a:p>
            <a:pPr algn="ctr"/>
            <a:r>
              <a:rPr lang="en-US" altLang="ja-JP" sz="1600" dirty="0" smtClean="0"/>
              <a:t>Ti 5</a:t>
            </a:r>
            <a:r>
              <a:rPr lang="en-US" altLang="ja-JP" sz="1600" dirty="0" smtClean="0">
                <a:latin typeface="Symbol" pitchFamily="18" charset="2"/>
              </a:rPr>
              <a:t>m</a:t>
            </a:r>
            <a:r>
              <a:rPr lang="en-US" altLang="ja-JP" sz="1600" dirty="0" smtClean="0"/>
              <a:t>m target, gap 250</a:t>
            </a:r>
            <a:r>
              <a:rPr lang="en-US" altLang="ja-JP" sz="1600" dirty="0" smtClean="0">
                <a:latin typeface="Symbol" pitchFamily="18" charset="2"/>
              </a:rPr>
              <a:t>m</a:t>
            </a:r>
            <a:r>
              <a:rPr lang="en-US" altLang="ja-JP" sz="1600" dirty="0" smtClean="0"/>
              <a:t>m, 1mm glass base</a:t>
            </a:r>
            <a:endParaRPr kumimoji="1" lang="ja-JP" altLang="en-US" sz="16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 t="12513"/>
          <a:stretch>
            <a:fillRect/>
          </a:stretch>
        </p:blipFill>
        <p:spPr bwMode="auto">
          <a:xfrm>
            <a:off x="171450" y="2348504"/>
            <a:ext cx="4840487" cy="283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4133850" y="3238500"/>
            <a:ext cx="960717" cy="430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100" dirty="0"/>
              <a:t>Smearing on Z: </a:t>
            </a:r>
            <a:r>
              <a:rPr lang="en-US" altLang="ja-JP" sz="1100" dirty="0">
                <a:latin typeface="Symbol" pitchFamily="18" charset="2"/>
              </a:rPr>
              <a:t>s</a:t>
            </a:r>
            <a:r>
              <a:rPr lang="en-US" altLang="ja-JP" sz="1100" dirty="0"/>
              <a:t>=3</a:t>
            </a:r>
            <a:r>
              <a:rPr lang="en-US" altLang="ja-JP" sz="1100" dirty="0">
                <a:latin typeface="Symbol" pitchFamily="18" charset="2"/>
              </a:rPr>
              <a:t>m</a:t>
            </a:r>
            <a:r>
              <a:rPr lang="en-US" altLang="ja-JP" sz="1100" dirty="0"/>
              <a:t>m</a:t>
            </a:r>
          </a:p>
        </p:txBody>
      </p:sp>
      <p:sp useBgFill="1">
        <p:nvSpPr>
          <p:cNvPr id="14" name="テキスト ボックス 13"/>
          <p:cNvSpPr txBox="1"/>
          <p:nvPr/>
        </p:nvSpPr>
        <p:spPr>
          <a:xfrm>
            <a:off x="1466850" y="4733925"/>
            <a:ext cx="199394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chemeClr val="tx1"/>
                </a:solidFill>
              </a:rPr>
              <a:t>Gap:</a:t>
            </a:r>
          </a:p>
          <a:p>
            <a:pPr>
              <a:defRPr/>
            </a:pPr>
            <a:r>
              <a:rPr lang="en-US" altLang="ja-JP" sz="1200" dirty="0">
                <a:solidFill>
                  <a:schemeClr val="tx1"/>
                </a:solidFill>
              </a:rPr>
              <a:t>0</a:t>
            </a:r>
            <a:r>
              <a:rPr lang="en-US" altLang="ja-JP" sz="1200" dirty="0">
                <a:solidFill>
                  <a:schemeClr val="tx1"/>
                </a:solidFill>
                <a:latin typeface="Symbol" pitchFamily="18" charset="2"/>
              </a:rPr>
              <a:t>,</a:t>
            </a:r>
            <a:r>
              <a:rPr lang="en-US" altLang="ja-JP" sz="1200" dirty="0">
                <a:solidFill>
                  <a:schemeClr val="tx1"/>
                </a:solidFill>
              </a:rPr>
              <a:t> 100, 250, 500, </a:t>
            </a:r>
            <a:r>
              <a:rPr lang="en-US" altLang="ja-JP" sz="1200" dirty="0" smtClean="0">
                <a:solidFill>
                  <a:schemeClr val="tx1"/>
                </a:solidFill>
              </a:rPr>
              <a:t>1000</a:t>
            </a:r>
            <a:r>
              <a:rPr lang="en-US" altLang="ja-JP" sz="12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ja-JP" sz="1200" dirty="0" smtClean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altLang="ja-JP" sz="1200" dirty="0" smtClean="0">
                <a:solidFill>
                  <a:schemeClr val="tx1"/>
                </a:solidFill>
              </a:rPr>
              <a:t>(No insulator considered)</a:t>
            </a:r>
            <a:endParaRPr lang="en-US" altLang="ja-JP" sz="1200" dirty="0">
              <a:solidFill>
                <a:schemeClr val="tx1"/>
              </a:solidFill>
            </a:endParaRPr>
          </a:p>
        </p:txBody>
      </p:sp>
      <p:sp useBgFill="1">
        <p:nvSpPr>
          <p:cNvPr id="15" name="テキスト ボックス 14"/>
          <p:cNvSpPr txBox="1"/>
          <p:nvPr/>
        </p:nvSpPr>
        <p:spPr>
          <a:xfrm>
            <a:off x="3569396" y="4714875"/>
            <a:ext cx="125977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chemeClr val="tx1"/>
                </a:solidFill>
              </a:rPr>
              <a:t>Glass </a:t>
            </a:r>
            <a:r>
              <a:rPr lang="en-US" altLang="ja-JP" sz="1200" dirty="0" smtClean="0">
                <a:solidFill>
                  <a:schemeClr val="tx1"/>
                </a:solidFill>
              </a:rPr>
              <a:t>base: </a:t>
            </a:r>
          </a:p>
          <a:p>
            <a:pPr>
              <a:defRPr/>
            </a:pPr>
            <a:r>
              <a:rPr lang="en-US" altLang="ja-JP" sz="1200" dirty="0" smtClean="0">
                <a:solidFill>
                  <a:schemeClr val="tx1"/>
                </a:solidFill>
              </a:rPr>
              <a:t>0.5</a:t>
            </a:r>
            <a:r>
              <a:rPr lang="en-US" altLang="ja-JP" sz="1200" dirty="0">
                <a:solidFill>
                  <a:schemeClr val="tx1"/>
                </a:solidFill>
              </a:rPr>
              <a:t>, 1.0mm</a:t>
            </a:r>
          </a:p>
        </p:txBody>
      </p:sp>
      <p:sp useBgFill="1">
        <p:nvSpPr>
          <p:cNvPr id="16" name="テキスト ボックス 15"/>
          <p:cNvSpPr txBox="1"/>
          <p:nvPr/>
        </p:nvSpPr>
        <p:spPr>
          <a:xfrm>
            <a:off x="1146109" y="2054337"/>
            <a:ext cx="142377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dirty="0" smtClean="0">
                <a:solidFill>
                  <a:schemeClr val="tx1"/>
                </a:solidFill>
              </a:rPr>
              <a:t>Target: </a:t>
            </a:r>
          </a:p>
          <a:p>
            <a:pPr>
              <a:defRPr/>
            </a:pPr>
            <a:r>
              <a:rPr lang="en-US" altLang="ja-JP" sz="1200" dirty="0" smtClean="0">
                <a:solidFill>
                  <a:schemeClr val="tx1"/>
                </a:solidFill>
              </a:rPr>
              <a:t>Si 50</a:t>
            </a:r>
            <a:r>
              <a:rPr lang="en-US" altLang="ja-JP" sz="1200" dirty="0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ja-JP" sz="1200" dirty="0" smtClean="0">
                <a:solidFill>
                  <a:schemeClr val="tx1"/>
                </a:solidFill>
              </a:rPr>
              <a:t>m or Ti </a:t>
            </a:r>
            <a:r>
              <a:rPr lang="en-US" altLang="ja-JP" sz="1200" dirty="0">
                <a:solidFill>
                  <a:schemeClr val="tx1"/>
                </a:solidFill>
              </a:rPr>
              <a:t>5</a:t>
            </a:r>
            <a:r>
              <a:rPr lang="en-US" altLang="ja-JP" sz="1200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altLang="ja-JP" sz="12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Resolution before cuts</a:t>
            </a:r>
            <a:endParaRPr lang="ja-JP" alt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2"/>
          <p:cNvSpPr>
            <a:spLocks noGrp="1"/>
          </p:cNvSpPr>
          <p:nvPr>
            <p:ph type="title"/>
          </p:nvPr>
        </p:nvSpPr>
        <p:spPr>
          <a:xfrm>
            <a:off x="1609725" y="98425"/>
            <a:ext cx="5857875" cy="511175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Resolution and efficiency</a:t>
            </a:r>
            <a:endParaRPr lang="ja-JP" altLang="en-US" sz="3200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2231066" y="3585219"/>
          <a:ext cx="5058605" cy="22632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6152"/>
                <a:gridCol w="549279"/>
                <a:gridCol w="928694"/>
                <a:gridCol w="535785"/>
                <a:gridCol w="928695"/>
              </a:tblGrid>
              <a:tr h="348631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/>
                        <a:t>Gap (</a:t>
                      </a:r>
                      <a:r>
                        <a:rPr kumimoji="1" lang="en-US" altLang="ja-JP" sz="14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Si 50</a:t>
                      </a:r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Ti 5</a:t>
                      </a:r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4881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200" baseline="0" dirty="0" smtClean="0"/>
                        <a:t>(</a:t>
                      </a:r>
                      <a:r>
                        <a:rPr kumimoji="1" lang="en-US" altLang="ja-JP" sz="12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2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Eff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1200" baseline="0" dirty="0" smtClean="0"/>
                        <a:t> (</a:t>
                      </a:r>
                      <a:r>
                        <a:rPr kumimoji="1" lang="en-US" altLang="ja-JP" sz="12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2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Eff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5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dirty="0" smtClean="0"/>
                        <a:t>0.9</a:t>
                      </a:r>
                      <a:endParaRPr lang="ja-JP" altLang="en-US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0.39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0.7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0.34</a:t>
                      </a:r>
                      <a:endParaRPr kumimoji="1" lang="ja-JP" altLang="en-US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5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1.3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2.2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2.1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29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3.6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2.8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0.29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788849" y="3728548"/>
            <a:ext cx="133722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/>
              <a:t>1mm glass base</a:t>
            </a:r>
            <a:endParaRPr lang="ja-JP" altLang="en-US" sz="14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2245155" y="1219200"/>
          <a:ext cx="5058605" cy="22671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16152"/>
                <a:gridCol w="549279"/>
                <a:gridCol w="928694"/>
                <a:gridCol w="535785"/>
                <a:gridCol w="928695"/>
              </a:tblGrid>
              <a:tr h="34947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/>
                        <a:t>Gap (</a:t>
                      </a:r>
                      <a:r>
                        <a:rPr kumimoji="1" lang="en-US" altLang="ja-JP" sz="14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Si 50</a:t>
                      </a:r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Ti 5</a:t>
                      </a:r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dirty="0" smtClean="0"/>
                        <a:t>m</a:t>
                      </a:r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  <a:tr h="4838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1400" baseline="0" dirty="0" smtClean="0"/>
                        <a:t>  </a:t>
                      </a:r>
                      <a:r>
                        <a:rPr kumimoji="1" lang="en-US" altLang="ja-JP" sz="1200" baseline="0" dirty="0" smtClean="0"/>
                        <a:t>(</a:t>
                      </a:r>
                      <a:r>
                        <a:rPr kumimoji="1" lang="en-US" altLang="ja-JP" sz="12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2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Eff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1400" baseline="0" dirty="0" smtClean="0"/>
                        <a:t>  </a:t>
                      </a:r>
                      <a:r>
                        <a:rPr kumimoji="1" lang="en-US" altLang="ja-JP" sz="1200" baseline="0" dirty="0" smtClean="0"/>
                        <a:t>(</a:t>
                      </a:r>
                      <a:r>
                        <a:rPr kumimoji="1" lang="en-US" altLang="ja-JP" sz="12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200" baseline="0" dirty="0" smtClean="0"/>
                        <a:t>m)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Eff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59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0.9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0.47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0.39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9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1.3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0.46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0.40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9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0.44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1.7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0.38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9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2.8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0.41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59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/>
                        <a:t>4.2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3.8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0.33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660120" y="1340543"/>
            <a:ext cx="147348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/>
              <a:t>0.5mm glass base</a:t>
            </a:r>
            <a:endParaRPr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62150" y="5967350"/>
            <a:ext cx="5486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ja-JP" sz="1400" dirty="0" smtClean="0"/>
              <a:t> Smaller gap is better </a:t>
            </a:r>
            <a:r>
              <a:rPr lang="en-US" altLang="ja-JP" sz="1400" dirty="0" smtClean="0">
                <a:sym typeface="Wingdings" pitchFamily="2" charset="2"/>
              </a:rPr>
              <a:t> should be less than 250</a:t>
            </a:r>
            <a:r>
              <a:rPr lang="en-US" altLang="ja-JP" sz="1400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400" dirty="0" smtClean="0">
                <a:sym typeface="Wingdings" pitchFamily="2" charset="2"/>
              </a:rPr>
              <a:t>m</a:t>
            </a:r>
            <a:endParaRPr lang="en-US" altLang="ja-JP" sz="1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altLang="ja-JP" sz="1400" dirty="0" smtClean="0">
                <a:latin typeface="+mn-lt"/>
              </a:rPr>
              <a:t> No significant difference between Si 50</a:t>
            </a:r>
            <a:r>
              <a:rPr lang="el-GR" altLang="ja-JP" sz="1400" dirty="0" smtClean="0"/>
              <a:t>μ</a:t>
            </a:r>
            <a:r>
              <a:rPr lang="en-US" altLang="ja-JP" sz="1400" dirty="0" smtClean="0">
                <a:latin typeface="+mn-lt"/>
              </a:rPr>
              <a:t>m and Ti 5</a:t>
            </a:r>
            <a:r>
              <a:rPr lang="el-GR" altLang="ja-JP" sz="1400" dirty="0" smtClean="0">
                <a:latin typeface="+mn-lt"/>
              </a:rPr>
              <a:t>μ</a:t>
            </a:r>
            <a:r>
              <a:rPr lang="en-US" altLang="ja-JP" sz="1400" dirty="0" smtClean="0">
                <a:latin typeface="+mn-lt"/>
              </a:rPr>
              <a:t>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ja-JP" sz="1400" dirty="0" smtClean="0"/>
              <a:t> Multiplicity for Si is higher than Ti </a:t>
            </a:r>
            <a:r>
              <a:rPr lang="en-US" altLang="ja-JP" sz="1400" dirty="0" smtClean="0">
                <a:sym typeface="Wingdings" pitchFamily="2" charset="2"/>
              </a:rPr>
              <a:t> e</a:t>
            </a:r>
            <a:r>
              <a:rPr lang="en-US" altLang="ja-JP" sz="1400" dirty="0" smtClean="0"/>
              <a:t>fficiency for Si is higher</a:t>
            </a:r>
            <a:endParaRPr lang="ja-JP" altLang="en-US" sz="1400" dirty="0"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90588" y="759023"/>
            <a:ext cx="398641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Selection: 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&lt;0.1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 &amp;</a:t>
            </a:r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 tan</a:t>
            </a:r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</a:t>
            </a:r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&lt;3 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&amp; </a:t>
            </a:r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  <a:sym typeface="Symbol"/>
              </a:rPr>
              <a:t></a:t>
            </a:r>
            <a:r>
              <a:rPr kumimoji="1"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Z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&lt;10+0.01xGap(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1400" dirty="0" smtClean="0">
                <a:solidFill>
                  <a:schemeClr val="accent5">
                    <a:lumMod val="50000"/>
                  </a:schemeClr>
                </a:solidFill>
              </a:rPr>
              <a:t>m)</a:t>
            </a:r>
            <a:endParaRPr kumimoji="1" lang="ja-JP" alt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414338" y="71438"/>
            <a:ext cx="8229600" cy="868362"/>
          </a:xfrm>
        </p:spPr>
        <p:txBody>
          <a:bodyPr/>
          <a:lstStyle/>
          <a:p>
            <a:r>
              <a:rPr lang="en-US" altLang="ja-JP" sz="3600" smtClean="0">
                <a:solidFill>
                  <a:srgbClr val="002060"/>
                </a:solidFill>
              </a:rPr>
              <a:t>T2K</a:t>
            </a:r>
            <a:endParaRPr lang="ja-JP" altLang="en-US" sz="3600" smtClean="0">
              <a:solidFill>
                <a:srgbClr val="002060"/>
              </a:solidFill>
            </a:endParaRPr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idx="1"/>
          </p:nvPr>
        </p:nvSpPr>
        <p:spPr>
          <a:xfrm>
            <a:off x="768350" y="885825"/>
            <a:ext cx="7829550" cy="2357438"/>
          </a:xfrm>
        </p:spPr>
        <p:txBody>
          <a:bodyPr/>
          <a:lstStyle/>
          <a:p>
            <a:r>
              <a:rPr lang="en-US" altLang="ja-JP" sz="2000" smtClean="0"/>
              <a:t>Goals</a:t>
            </a:r>
          </a:p>
          <a:p>
            <a:pPr lvl="1"/>
            <a:r>
              <a:rPr lang="en-US" altLang="ja-JP" sz="1600" smtClean="0"/>
              <a:t>Discovery of </a:t>
            </a:r>
            <a:r>
              <a:rPr lang="en-US" altLang="ja-JP" sz="1600" smtClean="0">
                <a:latin typeface="Symbol" pitchFamily="18" charset="2"/>
              </a:rPr>
              <a:t>n</a:t>
            </a:r>
            <a:r>
              <a:rPr lang="en-US" altLang="ja-JP" sz="1600" baseline="-25000" smtClean="0"/>
              <a:t>e</a:t>
            </a:r>
            <a:r>
              <a:rPr lang="en-US" altLang="ja-JP" sz="1600" smtClean="0"/>
              <a:t> appearance</a:t>
            </a:r>
          </a:p>
          <a:p>
            <a:pPr lvl="1"/>
            <a:r>
              <a:rPr lang="en-US" altLang="ja-JP" sz="1600" smtClean="0">
                <a:sym typeface="Wingdings" pitchFamily="2" charset="2"/>
              </a:rPr>
              <a:t>Precise measurement of </a:t>
            </a:r>
            <a:r>
              <a:rPr lang="en-US" altLang="ja-JP" sz="1600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600" baseline="-2500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smtClean="0">
                <a:sym typeface="Wingdings" pitchFamily="2" charset="2"/>
              </a:rPr>
              <a:t> disappearance </a:t>
            </a:r>
            <a:endParaRPr lang="en-US" altLang="ja-JP" sz="1600" smtClean="0"/>
          </a:p>
          <a:p>
            <a:endParaRPr lang="en-US" altLang="ja-JP" sz="2000" smtClean="0"/>
          </a:p>
          <a:p>
            <a:r>
              <a:rPr lang="en-US" altLang="ja-JP" sz="2000" smtClean="0"/>
              <a:t>Long baseline neutrino oscillation experiment</a:t>
            </a:r>
          </a:p>
          <a:p>
            <a:pPr lvl="1"/>
            <a:r>
              <a:rPr lang="en-US" altLang="ja-JP" sz="1600" smtClean="0"/>
              <a:t>Intense </a:t>
            </a:r>
            <a:r>
              <a:rPr lang="en-US" altLang="ja-JP" sz="1600" smtClean="0">
                <a:latin typeface="Symbol" pitchFamily="18" charset="2"/>
              </a:rPr>
              <a:t>n</a:t>
            </a:r>
            <a:r>
              <a:rPr lang="en-US" altLang="ja-JP" sz="1600" baseline="-25000" smtClean="0">
                <a:latin typeface="Symbol" pitchFamily="18" charset="2"/>
              </a:rPr>
              <a:t>m</a:t>
            </a:r>
            <a:r>
              <a:rPr lang="en-US" altLang="ja-JP" sz="1600" smtClean="0"/>
              <a:t> beam from J-PARC to Super-K @295km</a:t>
            </a:r>
          </a:p>
          <a:p>
            <a:pPr lvl="1"/>
            <a:r>
              <a:rPr lang="en-US" altLang="ja-JP" sz="1600" smtClean="0"/>
              <a:t>Near detector @280m (ND280)</a:t>
            </a:r>
          </a:p>
          <a:p>
            <a:pPr lvl="1"/>
            <a:endParaRPr lang="en-US" altLang="ja-JP" sz="160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50" y="3833813"/>
            <a:ext cx="1346200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638" y="3881438"/>
            <a:ext cx="2508250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9063" y="3887788"/>
            <a:ext cx="31019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9"/>
          <p:cNvSpPr txBox="1">
            <a:spLocks noChangeArrowheads="1"/>
          </p:cNvSpPr>
          <p:nvPr/>
        </p:nvSpPr>
        <p:spPr bwMode="auto">
          <a:xfrm>
            <a:off x="619125" y="3448050"/>
            <a:ext cx="1189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B0F0"/>
                </a:solidFill>
                <a:latin typeface="+mn-lt"/>
              </a:rPr>
              <a:t>Super-K</a:t>
            </a:r>
            <a:endParaRPr lang="ja-JP" altLang="en-US" sz="2400" b="1" baseline="30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6935788" y="3516313"/>
            <a:ext cx="1044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1"/>
                </a:solidFill>
                <a:latin typeface="+mn-lt"/>
              </a:rPr>
              <a:t>J-PARC</a:t>
            </a:r>
            <a:endParaRPr lang="ja-JP" altLang="en-US" sz="2400" b="1" baseline="300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081" name="直線コネクタ 12"/>
          <p:cNvCxnSpPr>
            <a:cxnSpLocks noChangeShapeType="1"/>
          </p:cNvCxnSpPr>
          <p:nvPr/>
        </p:nvCxnSpPr>
        <p:spPr bwMode="auto">
          <a:xfrm rot="10800000">
            <a:off x="1981200" y="3821113"/>
            <a:ext cx="1431925" cy="1389062"/>
          </a:xfrm>
          <a:prstGeom prst="line">
            <a:avLst/>
          </a:prstGeom>
          <a:noFill/>
          <a:ln w="1270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3082" name="直線コネクタ 13"/>
          <p:cNvCxnSpPr>
            <a:cxnSpLocks noChangeShapeType="1"/>
          </p:cNvCxnSpPr>
          <p:nvPr/>
        </p:nvCxnSpPr>
        <p:spPr bwMode="auto">
          <a:xfrm rot="10800000" flipV="1">
            <a:off x="2003425" y="5210175"/>
            <a:ext cx="1409700" cy="657225"/>
          </a:xfrm>
          <a:prstGeom prst="line">
            <a:avLst/>
          </a:prstGeom>
          <a:noFill/>
          <a:ln w="1270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3083" name="直線コネクタ 18"/>
          <p:cNvCxnSpPr>
            <a:cxnSpLocks noChangeShapeType="1"/>
          </p:cNvCxnSpPr>
          <p:nvPr/>
        </p:nvCxnSpPr>
        <p:spPr bwMode="auto">
          <a:xfrm>
            <a:off x="5129213" y="5189538"/>
            <a:ext cx="1216025" cy="801687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3084" name="テキスト ボックス 21"/>
          <p:cNvSpPr txBox="1">
            <a:spLocks noChangeArrowheads="1"/>
          </p:cNvSpPr>
          <p:nvPr/>
        </p:nvSpPr>
        <p:spPr bwMode="auto">
          <a:xfrm>
            <a:off x="4252913" y="5060950"/>
            <a:ext cx="5095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altLang="ja-JP" sz="2800" b="1" baseline="-25000">
                <a:solidFill>
                  <a:srgbClr val="7030A0"/>
                </a:solidFill>
                <a:latin typeface="Symbol" pitchFamily="18" charset="2"/>
              </a:rPr>
              <a:t>m</a:t>
            </a:r>
            <a:endParaRPr lang="ja-JP" altLang="en-US" sz="2800" b="1" baseline="-25000">
              <a:solidFill>
                <a:srgbClr val="7030A0"/>
              </a:solidFill>
              <a:latin typeface="Symbol" pitchFamily="18" charset="2"/>
            </a:endParaRPr>
          </a:p>
        </p:txBody>
      </p:sp>
      <p:sp>
        <p:nvSpPr>
          <p:cNvPr id="15" name="テキスト ボックス 22"/>
          <p:cNvSpPr txBox="1">
            <a:spLocks noChangeArrowheads="1"/>
          </p:cNvSpPr>
          <p:nvPr/>
        </p:nvSpPr>
        <p:spPr bwMode="auto">
          <a:xfrm>
            <a:off x="4395788" y="5908675"/>
            <a:ext cx="1044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>
                <a:latin typeface="+mn-lt"/>
              </a:rPr>
              <a:t>Japan</a:t>
            </a:r>
            <a:endParaRPr lang="ja-JP" altLang="en-US" sz="2800" b="1">
              <a:latin typeface="+mn-lt"/>
            </a:endParaRPr>
          </a:p>
        </p:txBody>
      </p:sp>
      <p:sp>
        <p:nvSpPr>
          <p:cNvPr id="16" name="テキスト ボックス 24"/>
          <p:cNvSpPr txBox="1">
            <a:spLocks noChangeArrowheads="1"/>
          </p:cNvSpPr>
          <p:nvPr/>
        </p:nvSpPr>
        <p:spPr bwMode="auto">
          <a:xfrm>
            <a:off x="2701925" y="4491038"/>
            <a:ext cx="12874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latin typeface="+mn-lt"/>
              </a:rPr>
              <a:t>Kamioka</a:t>
            </a:r>
            <a:endParaRPr lang="ja-JP" altLang="en-US" sz="2400" b="1">
              <a:latin typeface="+mn-lt"/>
            </a:endParaRPr>
          </a:p>
        </p:txBody>
      </p:sp>
      <p:sp>
        <p:nvSpPr>
          <p:cNvPr id="17" name="テキスト ボックス 32"/>
          <p:cNvSpPr txBox="1">
            <a:spLocks noChangeArrowheads="1"/>
          </p:cNvSpPr>
          <p:nvPr/>
        </p:nvSpPr>
        <p:spPr bwMode="auto">
          <a:xfrm>
            <a:off x="69850" y="5851525"/>
            <a:ext cx="2573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rgbClr val="00B0F0"/>
                </a:solidFill>
                <a:latin typeface="+mn-lt"/>
              </a:rPr>
              <a:t>50 </a:t>
            </a:r>
            <a:r>
              <a:rPr lang="en-US" altLang="ja-JP" b="1" dirty="0" err="1">
                <a:solidFill>
                  <a:srgbClr val="00B0F0"/>
                </a:solidFill>
                <a:latin typeface="+mn-lt"/>
              </a:rPr>
              <a:t>kton</a:t>
            </a:r>
            <a:r>
              <a:rPr lang="en-US" altLang="ja-JP" b="1" dirty="0">
                <a:solidFill>
                  <a:srgbClr val="00B0F0"/>
                </a:solidFill>
                <a:latin typeface="+mn-lt"/>
              </a:rPr>
              <a:t> water Cherenkov detector</a:t>
            </a:r>
          </a:p>
        </p:txBody>
      </p:sp>
      <p:sp>
        <p:nvSpPr>
          <p:cNvPr id="18" name="テキスト ボックス 33"/>
          <p:cNvSpPr txBox="1">
            <a:spLocks noChangeArrowheads="1"/>
          </p:cNvSpPr>
          <p:nvPr/>
        </p:nvSpPr>
        <p:spPr bwMode="auto">
          <a:xfrm>
            <a:off x="6270625" y="5973763"/>
            <a:ext cx="273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 dirty="0">
                <a:solidFill>
                  <a:schemeClr val="accent1"/>
                </a:solidFill>
                <a:latin typeface="+mn-lt"/>
              </a:rPr>
              <a:t>30 </a:t>
            </a:r>
            <a:r>
              <a:rPr lang="en-US" altLang="ja-JP" b="1" dirty="0" err="1">
                <a:solidFill>
                  <a:schemeClr val="accent1"/>
                </a:solidFill>
                <a:latin typeface="+mn-lt"/>
              </a:rPr>
              <a:t>GeV</a:t>
            </a:r>
            <a:r>
              <a:rPr lang="en-US" altLang="ja-JP" b="1" dirty="0">
                <a:solidFill>
                  <a:schemeClr val="accent1"/>
                </a:solidFill>
                <a:latin typeface="+mn-lt"/>
              </a:rPr>
              <a:t> proton beam, design power of 750 kW</a:t>
            </a:r>
            <a:endParaRPr lang="ja-JP" alt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9" name="円/楕円 34"/>
          <p:cNvSpPr>
            <a:spLocks noChangeArrowheads="1"/>
          </p:cNvSpPr>
          <p:nvPr/>
        </p:nvSpPr>
        <p:spPr bwMode="auto">
          <a:xfrm>
            <a:off x="6553200" y="4614863"/>
            <a:ext cx="503238" cy="3079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defRPr/>
            </a:pPr>
            <a:endParaRPr lang="ja-JP" altLang="en-US">
              <a:latin typeface="+mn-lt"/>
            </a:endParaRPr>
          </a:p>
        </p:txBody>
      </p:sp>
      <p:sp>
        <p:nvSpPr>
          <p:cNvPr id="20" name="テキスト ボックス 35"/>
          <p:cNvSpPr txBox="1">
            <a:spLocks noChangeArrowheads="1"/>
          </p:cNvSpPr>
          <p:nvPr/>
        </p:nvSpPr>
        <p:spPr bwMode="auto">
          <a:xfrm>
            <a:off x="6994525" y="4410075"/>
            <a:ext cx="1046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+mn-lt"/>
              </a:rPr>
              <a:t>ND280</a:t>
            </a:r>
            <a:endParaRPr lang="ja-JP" alt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5067300" y="5035550"/>
            <a:ext cx="195263" cy="7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ja-JP" altLang="en-US">
              <a:latin typeface="+mn-lt"/>
            </a:endParaRPr>
          </a:p>
        </p:txBody>
      </p:sp>
      <p:sp>
        <p:nvSpPr>
          <p:cNvPr id="22" name="正方形/長方形 21"/>
          <p:cNvSpPr/>
          <p:nvPr/>
        </p:nvSpPr>
        <p:spPr bwMode="auto">
          <a:xfrm>
            <a:off x="5283200" y="5035550"/>
            <a:ext cx="195263" cy="76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ja-JP" altLang="en-US">
              <a:latin typeface="+mn-lt"/>
            </a:endParaRPr>
          </a:p>
        </p:txBody>
      </p:sp>
      <p:cxnSp>
        <p:nvCxnSpPr>
          <p:cNvPr id="3093" name="直線コネクタ 16"/>
          <p:cNvCxnSpPr>
            <a:cxnSpLocks noChangeShapeType="1"/>
          </p:cNvCxnSpPr>
          <p:nvPr/>
        </p:nvCxnSpPr>
        <p:spPr bwMode="auto">
          <a:xfrm rot="5400000" flipH="1" flipV="1">
            <a:off x="5099050" y="3927475"/>
            <a:ext cx="1335088" cy="1208088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4" name="テキスト ボックス 22"/>
          <p:cNvSpPr txBox="1">
            <a:spLocks noChangeArrowheads="1"/>
          </p:cNvSpPr>
          <p:nvPr/>
        </p:nvSpPr>
        <p:spPr bwMode="auto">
          <a:xfrm>
            <a:off x="4692650" y="4746625"/>
            <a:ext cx="879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200" b="1">
                <a:latin typeface="+mn-lt"/>
              </a:rPr>
              <a:t>J-PARC</a:t>
            </a:r>
          </a:p>
          <a:p>
            <a:pPr algn="ctr">
              <a:defRPr/>
            </a:pPr>
            <a:r>
              <a:rPr lang="en-US" altLang="ja-JP" sz="1200" b="1">
                <a:latin typeface="+mn-lt"/>
              </a:rPr>
              <a:t>(KEK-JAEA)</a:t>
            </a:r>
            <a:endParaRPr lang="ja-JP" altLang="en-US" sz="1200" b="1">
              <a:latin typeface="+mn-lt"/>
            </a:endParaRPr>
          </a:p>
        </p:txBody>
      </p:sp>
      <p:sp>
        <p:nvSpPr>
          <p:cNvPr id="25" name="テキスト ボックス 23"/>
          <p:cNvSpPr txBox="1">
            <a:spLocks noChangeArrowheads="1"/>
          </p:cNvSpPr>
          <p:nvPr/>
        </p:nvSpPr>
        <p:spPr bwMode="auto">
          <a:xfrm>
            <a:off x="4737100" y="4405313"/>
            <a:ext cx="846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>
                <a:latin typeface="+mn-lt"/>
              </a:rPr>
              <a:t>Tokai</a:t>
            </a:r>
            <a:endParaRPr lang="ja-JP" altLang="en-US" sz="2400" b="1">
              <a:latin typeface="+mn-lt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156325" y="323850"/>
            <a:ext cx="2906713" cy="2889250"/>
            <a:chOff x="6156176" y="323364"/>
            <a:chExt cx="2907104" cy="2889612"/>
          </a:xfrm>
        </p:grpSpPr>
        <p:pic>
          <p:nvPicPr>
            <p:cNvPr id="3097" name="Picture 7" descr="C:\Documents and Settings\Administrator\デスクトップ\NDoffaxi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6176" y="634431"/>
              <a:ext cx="2907104" cy="257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227624" y="323364"/>
              <a:ext cx="828786" cy="369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>
                  <a:latin typeface="+mn-lt"/>
                </a:rPr>
                <a:t>ND280</a:t>
              </a:r>
              <a:endParaRPr lang="ja-JP" altLang="en-US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343400" y="71438"/>
            <a:ext cx="4800600" cy="928687"/>
          </a:xfrm>
        </p:spPr>
        <p:txBody>
          <a:bodyPr/>
          <a:lstStyle/>
          <a:p>
            <a:pPr eaLnBrk="1" hangingPunct="1"/>
            <a:r>
              <a:rPr lang="en-US" altLang="ja-JP" sz="3200" smtClean="0"/>
              <a:t>Emulsion exposures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94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1752600"/>
            <a:ext cx="2286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pitchFamily="50" charset="-128"/>
              </a:rPr>
              <a:t>Emulsion modules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1752600" y="22098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1676400" y="21336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1600200" y="20574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1447800" y="1676400"/>
            <a:ext cx="304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752600" y="22860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676400" y="2362200"/>
            <a:ext cx="838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1638300" y="24765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1714500" y="25527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752600" y="2590800"/>
            <a:ext cx="990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1104900" y="56769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400" y="533400"/>
            <a:ext cx="3048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pitchFamily="50" charset="-128"/>
              </a:rPr>
              <a:t>Horizontal aluminum support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1295400" y="9906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5" name="Picture 3"/>
          <p:cNvPicPr>
            <a:picLocks noChangeAspect="1" noChangeArrowheads="1"/>
          </p:cNvPicPr>
          <p:nvPr/>
        </p:nvPicPr>
        <p:blipFill>
          <a:blip r:embed="rId4" cstate="print"/>
          <a:srcRect l="19875" t="20277" r="31673" b="29330"/>
          <a:stretch>
            <a:fillRect/>
          </a:stretch>
        </p:blipFill>
        <p:spPr bwMode="auto">
          <a:xfrm>
            <a:off x="2214563" y="4143375"/>
            <a:ext cx="2286000" cy="295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正方形/長方形 21"/>
          <p:cNvSpPr/>
          <p:nvPr/>
        </p:nvSpPr>
        <p:spPr>
          <a:xfrm>
            <a:off x="1000125" y="1357313"/>
            <a:ext cx="714375" cy="1143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00063" y="6019800"/>
            <a:ext cx="1752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pitchFamily="50" charset="-128"/>
              </a:rPr>
              <a:t>Vertical support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857625" y="3214688"/>
            <a:ext cx="5214938" cy="1857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1600" dirty="0"/>
              <a:t>2</a:t>
            </a:r>
            <a:r>
              <a:rPr lang="en-US" altLang="ja-JP" sz="1600" baseline="30000" dirty="0"/>
              <a:t>nd</a:t>
            </a:r>
            <a:r>
              <a:rPr lang="en-US" altLang="ja-JP" sz="1600" dirty="0"/>
              <a:t> emulsion exposure</a:t>
            </a:r>
            <a:r>
              <a:rPr lang="ja-JP" altLang="en-US" sz="1600" dirty="0"/>
              <a:t> </a:t>
            </a:r>
            <a:r>
              <a:rPr lang="en-US" altLang="ja-JP" sz="1600" dirty="0"/>
              <a:t>(run31, 18</a:t>
            </a:r>
            <a:r>
              <a:rPr lang="en-US" altLang="ja-JP" sz="1600" baseline="30000" dirty="0"/>
              <a:t>th</a:t>
            </a:r>
            <a:r>
              <a:rPr lang="en-US" altLang="ja-JP" sz="1600" dirty="0"/>
              <a:t> Mar 2010)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/>
              <a:t>9 flux modules + 1 momentum module for each shot.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400" dirty="0"/>
              <a:t>Flux module : 8 films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400" dirty="0"/>
              <a:t>Momentum module : 25 films interleaved by 1mm lead plates.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/>
              <a:t>Horn off (0kA) and all horns on (I</a:t>
            </a:r>
            <a:r>
              <a:rPr lang="en-US" altLang="ja-JP" sz="1400" dirty="0"/>
              <a:t>1</a:t>
            </a:r>
            <a:r>
              <a:rPr lang="en-US" altLang="ja-JP" sz="1600" dirty="0"/>
              <a:t> and I</a:t>
            </a:r>
            <a:r>
              <a:rPr lang="en-US" altLang="ja-JP" sz="1400" dirty="0"/>
              <a:t>23</a:t>
            </a:r>
            <a:r>
              <a:rPr lang="en-US" altLang="ja-JP" sz="1600" dirty="0"/>
              <a:t> = 250kA)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857625" y="1412875"/>
            <a:ext cx="5214938" cy="1587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1600" dirty="0"/>
              <a:t>1</a:t>
            </a:r>
            <a:r>
              <a:rPr lang="en-US" altLang="ja-JP" sz="1600" baseline="30000" dirty="0"/>
              <a:t>st</a:t>
            </a:r>
            <a:r>
              <a:rPr lang="en-US" altLang="ja-JP" sz="1600" dirty="0"/>
              <a:t> emulsion exposure</a:t>
            </a:r>
            <a:r>
              <a:rPr lang="ja-JP" altLang="en-US" sz="1600" dirty="0"/>
              <a:t> </a:t>
            </a:r>
            <a:r>
              <a:rPr lang="en-US" altLang="ja-JP" sz="1600" dirty="0"/>
              <a:t>(run24, 27</a:t>
            </a:r>
            <a:r>
              <a:rPr lang="en-US" altLang="ja-JP" sz="1600" baseline="30000" dirty="0"/>
              <a:t>th</a:t>
            </a:r>
            <a:r>
              <a:rPr lang="en-US" altLang="ja-JP" sz="1600" dirty="0"/>
              <a:t> May 2009)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/>
              <a:t>7 flux modules for each shot.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1400" dirty="0"/>
              <a:t>Flux module : 5 films + 5 films interleaved by 0.5mm lead plates.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600" dirty="0"/>
              <a:t>Horn off (0kA) and horn1 on (I</a:t>
            </a:r>
            <a:r>
              <a:rPr lang="en-US" altLang="ja-JP" sz="1600" baseline="-25000" dirty="0"/>
              <a:t>1</a:t>
            </a:r>
            <a:r>
              <a:rPr lang="en-US" altLang="ja-JP" sz="1600" dirty="0"/>
              <a:t> = 200kA, 250kA)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63113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All infrastructures for R&amp;D available in Bern</a:t>
            </a:r>
            <a:br>
              <a:rPr lang="en-US" altLang="ja-JP" dirty="0" smtClean="0"/>
            </a:br>
            <a:r>
              <a:rPr lang="en-US" altLang="ja-JP" sz="2700" dirty="0" smtClean="0"/>
              <a:t>Strong advantage of our group</a:t>
            </a:r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0" y="42328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 22MeV electron and 18MeV proton in </a:t>
            </a:r>
            <a:r>
              <a:rPr kumimoji="1" lang="en-US" altLang="ja-JP" dirty="0" err="1" smtClean="0"/>
              <a:t>Inselspital</a:t>
            </a:r>
            <a:r>
              <a:rPr kumimoji="1" lang="en-US" altLang="ja-JP" dirty="0" smtClean="0"/>
              <a:t> (hospital in Bern)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 2.5MeV neutron from D-D fusion</a:t>
            </a:r>
            <a:endParaRPr kumimoji="1"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21951"/>
          <a:stretch>
            <a:fillRect/>
          </a:stretch>
        </p:blipFill>
        <p:spPr bwMode="auto">
          <a:xfrm>
            <a:off x="533400" y="2133600"/>
            <a:ext cx="2438400" cy="176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8275" y="4800600"/>
            <a:ext cx="2676525" cy="177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447800"/>
            <a:ext cx="1447799" cy="14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6248401" y="2362200"/>
            <a:ext cx="2285999" cy="1676400"/>
            <a:chOff x="5943600" y="5086350"/>
            <a:chExt cx="2362199" cy="1771650"/>
          </a:xfrm>
        </p:grpSpPr>
        <p:pic>
          <p:nvPicPr>
            <p:cNvPr id="9" name="Picture 2" descr="00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600" y="5086350"/>
              <a:ext cx="2362199" cy="1771650"/>
            </a:xfrm>
            <a:prstGeom prst="rect">
              <a:avLst/>
            </a:prstGeom>
          </p:spPr>
        </p:pic>
        <p:cxnSp>
          <p:nvCxnSpPr>
            <p:cNvPr id="10" name="Straight Arrow Connector 5"/>
            <p:cNvCxnSpPr/>
            <p:nvPr/>
          </p:nvCxnSpPr>
          <p:spPr>
            <a:xfrm>
              <a:off x="7141027" y="6234492"/>
              <a:ext cx="0" cy="573943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6"/>
            <p:cNvSpPr txBox="1"/>
            <p:nvPr/>
          </p:nvSpPr>
          <p:spPr>
            <a:xfrm>
              <a:off x="6232312" y="5920221"/>
              <a:ext cx="1348188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</a:rPr>
                <a:t>22MeV electron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Diagram 4"/>
          <p:cNvGraphicFramePr/>
          <p:nvPr/>
        </p:nvGraphicFramePr>
        <p:xfrm>
          <a:off x="7620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428229" y="5715000"/>
            <a:ext cx="1752600" cy="914400"/>
            <a:chOff x="7239000" y="2088932"/>
            <a:chExt cx="1752600" cy="914400"/>
          </a:xfrm>
        </p:grpSpPr>
        <p:sp>
          <p:nvSpPr>
            <p:cNvPr id="13" name="円/楕円 12"/>
            <p:cNvSpPr/>
            <p:nvPr/>
          </p:nvSpPr>
          <p:spPr>
            <a:xfrm>
              <a:off x="7330966" y="2088932"/>
              <a:ext cx="1600200" cy="9144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239000" y="23738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CERN and PSI</a:t>
              </a:r>
              <a:endParaRPr kumimoji="1" lang="ja-JP" altLang="en-US" dirty="0"/>
            </a:p>
          </p:txBody>
        </p:sp>
      </p:grpSp>
      <p:sp>
        <p:nvSpPr>
          <p:cNvPr id="15" name="Down Arrow 14"/>
          <p:cNvSpPr/>
          <p:nvPr/>
        </p:nvSpPr>
        <p:spPr>
          <a:xfrm rot="20438758">
            <a:off x="5438249" y="4396848"/>
            <a:ext cx="254591" cy="1556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257800" y="1371600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Underground lab, 30 m deep</a:t>
            </a:r>
            <a:endParaRPr kumimoji="1" lang="ja-JP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5105400" y="5105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OR</a:t>
            </a:r>
            <a:endParaRPr kumimoji="1" lang="ja-JP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Neutron spectrum outside the concrete side-shield</a:t>
            </a:r>
            <a:endParaRPr kumimoji="1" lang="ja-JP" altLang="en-US" sz="2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629525" cy="496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456668"/>
            <a:ext cx="3183632" cy="188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265752" y="1155104"/>
            <a:ext cx="1960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Set emulsion films in the mine</a:t>
            </a:r>
            <a:endParaRPr kumimoji="1" lang="ja-JP" altLang="en-US" sz="11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60107"/>
            <a:ext cx="259373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07" y="3657600"/>
            <a:ext cx="2814860" cy="262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139181" y="1654314"/>
            <a:ext cx="4224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- 3D reconstruction of mineral deposit</a:t>
            </a:r>
            <a:br>
              <a:rPr lang="en-US" altLang="ja-JP" sz="2000" b="1" dirty="0" smtClean="0"/>
            </a:br>
            <a:r>
              <a:rPr lang="en-US" altLang="ja-JP" sz="2000" b="1" dirty="0" smtClean="0"/>
              <a:t>in Vancouver mine, Canada.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23760"/>
            <a:ext cx="1600200" cy="11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740052">
            <a:off x="5887294" y="2196927"/>
            <a:ext cx="1105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6090" y="2580382"/>
            <a:ext cx="51100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140 days </a:t>
            </a:r>
            <a:r>
              <a:rPr kumimoji="1" lang="en-US" altLang="ja-JP" sz="2000" dirty="0" smtClean="0"/>
              <a:t>exposure</a:t>
            </a:r>
            <a:r>
              <a:rPr kumimoji="1" lang="en-US" altLang="ja-JP" sz="2400" dirty="0" smtClean="0"/>
              <a:t> </a:t>
            </a:r>
            <a:r>
              <a:rPr kumimoji="1" lang="en-US" altLang="ja-JP" sz="2000" dirty="0" smtClean="0"/>
              <a:t>in th</a:t>
            </a:r>
            <a:r>
              <a:rPr lang="en-US" altLang="ja-JP" sz="2000" dirty="0" smtClean="0"/>
              <a:t>e mine at </a:t>
            </a:r>
            <a:r>
              <a:rPr lang="en-US" altLang="ja-JP" sz="2400" dirty="0" smtClean="0"/>
              <a:t>10 places</a:t>
            </a:r>
            <a:r>
              <a:rPr lang="en-US" altLang="ja-JP" sz="2000" dirty="0" smtClean="0"/>
              <a:t>.</a:t>
            </a:r>
          </a:p>
          <a:p>
            <a:r>
              <a:rPr kumimoji="1" lang="en-US" altLang="ja-JP" sz="2000" dirty="0" smtClean="0">
                <a:sym typeface="Wingdings" pitchFamily="2" charset="2"/>
              </a:rPr>
              <a:t>    Exposure was done,</a:t>
            </a:r>
          </a:p>
          <a:p>
            <a:r>
              <a:rPr lang="en-US" altLang="ja-JP" sz="2000" dirty="0" smtClean="0">
                <a:sym typeface="Wingdings" pitchFamily="2" charset="2"/>
              </a:rPr>
              <a:t>         S</a:t>
            </a:r>
            <a:r>
              <a:rPr kumimoji="1" lang="en-US" altLang="ja-JP" sz="2000" dirty="0" smtClean="0">
                <a:sym typeface="Wingdings" pitchFamily="2" charset="2"/>
              </a:rPr>
              <a:t>canning </a:t>
            </a:r>
            <a:r>
              <a:rPr lang="en-US" altLang="ja-JP" sz="2000" dirty="0" smtClean="0">
                <a:sym typeface="Wingdings" pitchFamily="2" charset="2"/>
              </a:rPr>
              <a:t>&amp; </a:t>
            </a:r>
            <a:r>
              <a:rPr kumimoji="1" lang="en-US" altLang="ja-JP" sz="2000" dirty="0" smtClean="0">
                <a:sym typeface="Wingdings" pitchFamily="2" charset="2"/>
              </a:rPr>
              <a:t>Analysis is now on going.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1918" y="6379144"/>
            <a:ext cx="476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Comparison with scintillator and emulsion result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445308" y="5492452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emulsion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429547" y="5498068"/>
            <a:ext cx="1165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scintillator</a:t>
            </a:r>
            <a:endParaRPr lang="ja-JP" altLang="en-US" dirty="0">
              <a:solidFill>
                <a:schemeClr val="bg1"/>
              </a:solidFill>
            </a:endParaRPr>
          </a:p>
        </p:txBody>
      </p:sp>
      <p:grpSp>
        <p:nvGrpSpPr>
          <p:cNvPr id="2" name="グループ化 58"/>
          <p:cNvGrpSpPr/>
          <p:nvPr/>
        </p:nvGrpSpPr>
        <p:grpSpPr>
          <a:xfrm>
            <a:off x="6934200" y="3922799"/>
            <a:ext cx="1950720" cy="2286000"/>
            <a:chOff x="6126480" y="1828799"/>
            <a:chExt cx="2865120" cy="4114801"/>
          </a:xfrm>
        </p:grpSpPr>
        <p:sp>
          <p:nvSpPr>
            <p:cNvPr id="41" name="Rectangle 3"/>
            <p:cNvSpPr/>
            <p:nvPr/>
          </p:nvSpPr>
          <p:spPr>
            <a:xfrm>
              <a:off x="6370320" y="1841539"/>
              <a:ext cx="2621280" cy="58600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12"/>
            <p:cNvSpPr/>
            <p:nvPr/>
          </p:nvSpPr>
          <p:spPr>
            <a:xfrm>
              <a:off x="6370320" y="5297080"/>
              <a:ext cx="2621280" cy="58600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28"/>
            <p:cNvCxnSpPr/>
            <p:nvPr/>
          </p:nvCxnSpPr>
          <p:spPr>
            <a:xfrm rot="16200000" flipH="1">
              <a:off x="5026475" y="3551144"/>
              <a:ext cx="4028810" cy="6096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ectangle 5"/>
            <p:cNvSpPr/>
            <p:nvPr/>
          </p:nvSpPr>
          <p:spPr>
            <a:xfrm>
              <a:off x="6370320" y="2427548"/>
              <a:ext cx="2621280" cy="58600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9"/>
            <p:cNvSpPr/>
            <p:nvPr/>
          </p:nvSpPr>
          <p:spPr>
            <a:xfrm>
              <a:off x="6370320" y="4711071"/>
              <a:ext cx="2621280" cy="586009"/>
            </a:xfrm>
            <a:prstGeom prst="rect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30"/>
            <p:cNvCxnSpPr/>
            <p:nvPr/>
          </p:nvCxnSpPr>
          <p:spPr>
            <a:xfrm rot="5400000">
              <a:off x="6154235" y="3520664"/>
              <a:ext cx="4028810" cy="6705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Rectangle 7"/>
            <p:cNvSpPr/>
            <p:nvPr/>
          </p:nvSpPr>
          <p:spPr>
            <a:xfrm>
              <a:off x="6370320" y="3013557"/>
              <a:ext cx="2621280" cy="1684775"/>
            </a:xfrm>
            <a:prstGeom prst="rect">
              <a:avLst/>
            </a:prstGeom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Lead plate (1mm)</a:t>
              </a:r>
              <a:endParaRPr lang="en-US" dirty="0"/>
            </a:p>
          </p:txBody>
        </p:sp>
        <p:sp>
          <p:nvSpPr>
            <p:cNvPr id="48" name="Rectangle 13"/>
            <p:cNvSpPr/>
            <p:nvPr/>
          </p:nvSpPr>
          <p:spPr>
            <a:xfrm>
              <a:off x="6370320" y="5408548"/>
              <a:ext cx="2621280" cy="366255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"/>
            <p:cNvSpPr/>
            <p:nvPr/>
          </p:nvSpPr>
          <p:spPr>
            <a:xfrm>
              <a:off x="6370320" y="2539016"/>
              <a:ext cx="2621280" cy="366255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10"/>
            <p:cNvSpPr/>
            <p:nvPr/>
          </p:nvSpPr>
          <p:spPr>
            <a:xfrm>
              <a:off x="6370320" y="4822540"/>
              <a:ext cx="2621280" cy="366255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32"/>
            <p:cNvCxnSpPr/>
            <p:nvPr/>
          </p:nvCxnSpPr>
          <p:spPr>
            <a:xfrm rot="16200000" flipH="1">
              <a:off x="7467105" y="2134095"/>
              <a:ext cx="732511" cy="1219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34"/>
            <p:cNvCxnSpPr/>
            <p:nvPr/>
          </p:nvCxnSpPr>
          <p:spPr>
            <a:xfrm rot="16200000" flipH="1">
              <a:off x="8180683" y="5265008"/>
              <a:ext cx="219753" cy="609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Rectangle 19"/>
            <p:cNvSpPr/>
            <p:nvPr/>
          </p:nvSpPr>
          <p:spPr>
            <a:xfrm>
              <a:off x="6370320" y="1953008"/>
              <a:ext cx="2621280" cy="366255"/>
            </a:xfrm>
            <a:prstGeom prst="rect">
              <a:avLst/>
            </a:prstGeom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37"/>
            <p:cNvCxnSpPr/>
            <p:nvPr/>
          </p:nvCxnSpPr>
          <p:spPr>
            <a:xfrm rot="16200000" flipH="1">
              <a:off x="5026475" y="3551144"/>
              <a:ext cx="402881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40"/>
            <p:cNvCxnSpPr/>
            <p:nvPr/>
          </p:nvCxnSpPr>
          <p:spPr>
            <a:xfrm rot="16200000" flipH="1">
              <a:off x="6062795" y="3551144"/>
              <a:ext cx="402881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42"/>
            <p:cNvCxnSpPr/>
            <p:nvPr/>
          </p:nvCxnSpPr>
          <p:spPr>
            <a:xfrm rot="5400000">
              <a:off x="6107008" y="3557290"/>
              <a:ext cx="4102061" cy="670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Left Brace 43"/>
            <p:cNvSpPr/>
            <p:nvPr/>
          </p:nvSpPr>
          <p:spPr>
            <a:xfrm>
              <a:off x="6126480" y="1841539"/>
              <a:ext cx="243840" cy="109876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Left Brace 44"/>
            <p:cNvSpPr/>
            <p:nvPr/>
          </p:nvSpPr>
          <p:spPr>
            <a:xfrm>
              <a:off x="6187440" y="4720626"/>
              <a:ext cx="182880" cy="117201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テキスト ボックス 59"/>
          <p:cNvSpPr txBox="1"/>
          <p:nvPr/>
        </p:nvSpPr>
        <p:spPr>
          <a:xfrm>
            <a:off x="7037612" y="6183868"/>
            <a:ext cx="195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Detector structure</a:t>
            </a:r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267254" y="4094682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Emulsion</a:t>
            </a:r>
            <a:endParaRPr kumimoji="1" lang="ja-JP" altLang="en-US" sz="12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304962" y="5705093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Emulsion</a:t>
            </a:r>
            <a:endParaRPr kumimoji="1" lang="ja-JP" altLang="en-US" sz="12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7838" y="1268395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Purpose</a:t>
            </a:r>
            <a:endParaRPr kumimoji="1" lang="ja-JP" altLang="en-US" sz="2000" b="1" dirty="0"/>
          </a:p>
        </p:txBody>
      </p:sp>
      <p:sp>
        <p:nvSpPr>
          <p:cNvPr id="38" name="Title 37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859735"/>
          </a:xfrm>
        </p:spPr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radiography in Vancouver mine</a:t>
            </a:r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9179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Underground emulsion facility</a:t>
            </a:r>
            <a:endParaRPr kumimoji="1" lang="ja-JP" altLang="en-US" sz="4000"/>
          </a:p>
        </p:txBody>
      </p:sp>
      <p:pic>
        <p:nvPicPr>
          <p:cNvPr id="2050" name="Picture 2" descr="C:\Users\Tomoko\Desktop\status\photos\20131002_T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8978" y="3505200"/>
            <a:ext cx="9532978" cy="2892623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52400" y="1168400"/>
            <a:ext cx="8229600" cy="4525963"/>
          </a:xfrm>
        </p:spPr>
        <p:txBody>
          <a:bodyPr/>
          <a:lstStyle/>
          <a:p>
            <a:pPr lvl="0">
              <a:lnSpc>
                <a:spcPct val="150000"/>
              </a:lnSpc>
              <a:defRPr/>
            </a:pPr>
            <a:r>
              <a:rPr lang="en-US" altLang="ja-JP" sz="2000" dirty="0" smtClean="0">
                <a:solidFill>
                  <a:schemeClr val="accent2"/>
                </a:solidFill>
              </a:rPr>
              <a:t>30m deep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ja-JP" sz="1600" dirty="0" smtClean="0">
                <a:solidFill>
                  <a:schemeClr val="tx1"/>
                </a:solidFill>
              </a:rPr>
              <a:t>Low cosmic-ray flux, suitable for emulsion film production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ja-JP" sz="2000" dirty="0" smtClean="0">
                <a:solidFill>
                  <a:srgbClr val="006600"/>
                </a:solidFill>
              </a:rPr>
              <a:t>Pouring</a:t>
            </a:r>
          </a:p>
          <a:p>
            <a:pPr lvl="1">
              <a:defRPr/>
            </a:pPr>
            <a:r>
              <a:rPr lang="en-US" altLang="ja-JP" sz="1600" dirty="0" smtClean="0"/>
              <a:t>Custom-made gel from Nagoya Univ. (Japan) and </a:t>
            </a:r>
            <a:r>
              <a:rPr lang="en-US" altLang="ja-JP" sz="1600" dirty="0" err="1" smtClean="0"/>
              <a:t>Slavich</a:t>
            </a:r>
            <a:r>
              <a:rPr lang="en-US" altLang="ja-JP" sz="1600" dirty="0" smtClean="0"/>
              <a:t> (Russia)</a:t>
            </a:r>
          </a:p>
          <a:p>
            <a:pPr lvl="1">
              <a:defRPr/>
            </a:pPr>
            <a:r>
              <a:rPr lang="en-US" altLang="ja-JP" sz="1600" dirty="0" smtClean="0"/>
              <a:t>High precision pouring stages</a:t>
            </a:r>
          </a:p>
          <a:p>
            <a:pPr lvl="1">
              <a:defRPr/>
            </a:pPr>
            <a:r>
              <a:rPr lang="en-US" altLang="ja-JP" sz="1600" dirty="0" smtClean="0"/>
              <a:t>Current maximum production rate:</a:t>
            </a:r>
          </a:p>
          <a:p>
            <a:pPr lvl="1">
              <a:buNone/>
              <a:defRPr/>
            </a:pPr>
            <a:r>
              <a:rPr lang="en-US" altLang="ja-JP" sz="1600" dirty="0" smtClean="0"/>
              <a:t>          3 x A4 size (double side coated)/day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Development</a:t>
            </a:r>
          </a:p>
          <a:p>
            <a:pPr lvl="1">
              <a:defRPr/>
            </a:pPr>
            <a:r>
              <a:rPr lang="en-US" altLang="ja-JP" sz="1600" dirty="0" smtClean="0"/>
              <a:t>Capability of ~1 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/day (~100 films)</a:t>
            </a:r>
          </a:p>
          <a:p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 rot="874522">
            <a:off x="6416175" y="1731360"/>
            <a:ext cx="265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Refurbished in 2013</a:t>
            </a:r>
            <a:endParaRPr kumimoji="1" lang="ja-JP" altLang="en-US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6400800"/>
            <a:ext cx="2476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Equipments for cryogenic tests</a:t>
            </a:r>
            <a:endParaRPr kumimoji="1" lang="ja-JP" alt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6680200" y="5864423"/>
            <a:ext cx="1295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Pouring tables</a:t>
            </a:r>
            <a:endParaRPr kumimoji="1" lang="ja-JP" altLang="en-US" sz="1400" b="1"/>
          </a:p>
        </p:txBody>
      </p:sp>
      <p:sp>
        <p:nvSpPr>
          <p:cNvPr id="8" name="TextBox 7"/>
          <p:cNvSpPr txBox="1"/>
          <p:nvPr/>
        </p:nvSpPr>
        <p:spPr>
          <a:xfrm>
            <a:off x="6968690" y="4038600"/>
            <a:ext cx="110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Vacuum chambers</a:t>
            </a:r>
            <a:endParaRPr kumimoji="1" lang="ja-JP" alt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5097238" y="4111823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Sub-dark room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12" name="テキスト ボックス 27"/>
          <p:cNvSpPr txBox="1">
            <a:spLocks noChangeArrowheads="1"/>
          </p:cNvSpPr>
          <p:nvPr/>
        </p:nvSpPr>
        <p:spPr bwMode="auto">
          <a:xfrm>
            <a:off x="2133600" y="5365952"/>
            <a:ext cx="22965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Development </a:t>
            </a:r>
            <a:r>
              <a:rPr lang="en-US" altLang="ja-JP" sz="1400" dirty="0" smtClean="0">
                <a:latin typeface="Calibri" pitchFamily="34" charset="0"/>
              </a:rPr>
              <a:t>tanks and</a:t>
            </a:r>
          </a:p>
          <a:p>
            <a:r>
              <a:rPr lang="en-US" altLang="ja-JP" sz="1400" dirty="0" smtClean="0">
                <a:latin typeface="Calibri" pitchFamily="34" charset="0"/>
              </a:rPr>
              <a:t>temperature-controlled bath</a:t>
            </a:r>
            <a:endParaRPr lang="ja-JP" altLang="en-US" sz="1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For acrylic base</a:t>
            </a:r>
          </a:p>
          <a:p>
            <a:pPr lvl="1"/>
            <a:r>
              <a:rPr lang="en-US" altLang="ja-JP" sz="2000" dirty="0" smtClean="0"/>
              <a:t>Chemical treatment (commercial plastic p</a:t>
            </a:r>
            <a:r>
              <a:rPr kumimoji="1" lang="en-US" altLang="ja-JP" sz="2000" dirty="0" smtClean="0"/>
              <a:t>rimer)</a:t>
            </a:r>
          </a:p>
          <a:p>
            <a:pPr lvl="2"/>
            <a:r>
              <a:rPr lang="en-US" altLang="ja-JP" sz="2000" dirty="0" smtClean="0"/>
              <a:t>Works but not very strong</a:t>
            </a:r>
          </a:p>
          <a:p>
            <a:pPr lvl="1"/>
            <a:r>
              <a:rPr lang="en-US" altLang="ja-JP" sz="2000" dirty="0" smtClean="0"/>
              <a:t>Corona discharge</a:t>
            </a:r>
          </a:p>
          <a:p>
            <a:pPr lvl="2"/>
            <a:r>
              <a:rPr kumimoji="1" lang="en-US" altLang="ja-JP" sz="2000" dirty="0" smtClean="0"/>
              <a:t>Study </a:t>
            </a:r>
            <a:r>
              <a:rPr lang="en-US" altLang="ja-JP" sz="2000" dirty="0" smtClean="0"/>
              <a:t>is ongoing</a:t>
            </a:r>
            <a:endParaRPr kumimoji="1" lang="ja-JP" altLang="en-US" sz="200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419600" y="1600201"/>
            <a:ext cx="4724400" cy="3048000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For glass base</a:t>
            </a:r>
          </a:p>
          <a:p>
            <a:pPr lvl="1"/>
            <a:r>
              <a:rPr lang="en-US" altLang="ja-JP" sz="2000" dirty="0" smtClean="0"/>
              <a:t>Chemical treatment (</a:t>
            </a:r>
            <a:r>
              <a:rPr lang="en-US" altLang="ja-JP" sz="2000" dirty="0" err="1" smtClean="0"/>
              <a:t>Dubna</a:t>
            </a:r>
            <a:r>
              <a:rPr lang="en-US" altLang="ja-JP" sz="2000" dirty="0" smtClean="0"/>
              <a:t> recipe)</a:t>
            </a:r>
          </a:p>
          <a:p>
            <a:pPr lvl="1"/>
            <a:r>
              <a:rPr lang="en-US" altLang="ja-JP" sz="2000" dirty="0" smtClean="0">
                <a:solidFill>
                  <a:srgbClr val="996633"/>
                </a:solidFill>
              </a:rPr>
              <a:t>Development in the framework of the INET Project (Switzerland Russia)</a:t>
            </a:r>
            <a:endParaRPr kumimoji="1" lang="ja-JP" altLang="en-US" sz="2000">
              <a:solidFill>
                <a:srgbClr val="9966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Studies on base treatment</a:t>
            </a:r>
            <a:endParaRPr kumimoji="1" lang="ja-JP" altLang="en-US"/>
          </a:p>
        </p:txBody>
      </p:sp>
      <p:pic>
        <p:nvPicPr>
          <p:cNvPr id="6" name="Picture 5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84" y="3821088"/>
            <a:ext cx="3744416" cy="280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616" y="540526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Electrode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903607" y="5045224"/>
            <a:ext cx="98081" cy="36004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3776" y="582802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Stage</a:t>
            </a:r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3856" y="5045224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Plastic film</a:t>
            </a:r>
            <a:endParaRPr kumimoji="1" lang="ja-JP" altLang="en-US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2153816" y="5117232"/>
            <a:ext cx="360040" cy="112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1606" y="4552724"/>
            <a:ext cx="2742394" cy="230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3787132"/>
            <a:ext cx="251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</a:rPr>
              <a:t>Corona discharge machine</a:t>
            </a:r>
            <a:endParaRPr kumimoji="1" lang="ja-JP" altLang="en-US" sz="1600" b="1">
              <a:solidFill>
                <a:schemeClr val="bg1"/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 t="3385" b="5211"/>
          <a:stretch>
            <a:fillRect/>
          </a:stretch>
        </p:blipFill>
        <p:spPr bwMode="auto">
          <a:xfrm>
            <a:off x="3855156" y="3505200"/>
            <a:ext cx="300284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337" t="9359" r="10971" b="12347"/>
          <a:stretch>
            <a:fillRect/>
          </a:stretch>
        </p:blipFill>
        <p:spPr bwMode="auto">
          <a:xfrm>
            <a:off x="2627784" y="1052736"/>
            <a:ext cx="66967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7809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Emulsion </a:t>
            </a:r>
            <a:r>
              <a:rPr lang="en-US" altLang="ja-JP" dirty="0" smtClean="0"/>
              <a:t>film</a:t>
            </a:r>
            <a:r>
              <a:rPr kumimoji="1" lang="en-US" altLang="ja-JP" dirty="0" smtClean="0"/>
              <a:t> production (pouring)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4629472" cy="4453955"/>
          </a:xfrm>
          <a:gradFill flip="none" rotWithShape="1">
            <a:gsLst>
              <a:gs pos="6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42900" lvl="1" indent="-342900">
              <a:buFontTx/>
              <a:buChar char="•"/>
            </a:pPr>
            <a:r>
              <a:rPr lang="en-US" altLang="ja-JP" sz="2000" dirty="0" smtClean="0"/>
              <a:t>Gel from Nagoya Univ. (Japan) and </a:t>
            </a:r>
            <a:r>
              <a:rPr lang="en-US" altLang="ja-JP" sz="2000" dirty="0" err="1" smtClean="0"/>
              <a:t>Slavich</a:t>
            </a:r>
            <a:r>
              <a:rPr lang="en-US" altLang="ja-JP" sz="2000" dirty="0" smtClean="0"/>
              <a:t> (Russia)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Multi-layer structure</a:t>
            </a:r>
          </a:p>
          <a:p>
            <a:endParaRPr kumimoji="1" lang="en-US" altLang="ja-JP" sz="2000" dirty="0" smtClean="0"/>
          </a:p>
          <a:p>
            <a:endParaRPr kumimoji="1" lang="ja-JP" altLang="en-US" sz="2000"/>
          </a:p>
        </p:txBody>
      </p:sp>
      <p:grpSp>
        <p:nvGrpSpPr>
          <p:cNvPr id="5" name="Group 17"/>
          <p:cNvGrpSpPr/>
          <p:nvPr/>
        </p:nvGrpSpPr>
        <p:grpSpPr>
          <a:xfrm>
            <a:off x="272144" y="3448050"/>
            <a:ext cx="5061858" cy="3257550"/>
            <a:chOff x="269666" y="3771850"/>
            <a:chExt cx="4773812" cy="32575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555776" y="3771850"/>
              <a:ext cx="2447925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18"/>
            <p:cNvSpPr txBox="1">
              <a:spLocks noChangeArrowheads="1"/>
            </p:cNvSpPr>
            <p:nvPr/>
          </p:nvSpPr>
          <p:spPr bwMode="auto">
            <a:xfrm>
              <a:off x="3214678" y="4214818"/>
              <a:ext cx="1828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ja-JP" sz="1200" dirty="0">
                  <a:latin typeface="Calibri" pitchFamily="34" charset="0"/>
                </a:rPr>
                <a:t>A piece of produced film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75" y="4298131"/>
              <a:ext cx="1981200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Protection layer (~1micron)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75" y="4450531"/>
              <a:ext cx="1981200" cy="381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Emulsion (</a:t>
              </a:r>
              <a:r>
                <a:rPr kumimoji="0" lang="en-US" sz="1200" dirty="0" smtClean="0"/>
                <a:t>50-150micron</a:t>
              </a:r>
              <a:r>
                <a:rPr kumimoji="0" lang="en-US" sz="1200" dirty="0"/>
                <a:t>)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428860" y="4298131"/>
              <a:ext cx="1752600" cy="3714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438400" y="4922260"/>
              <a:ext cx="1752600" cy="1763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9"/>
            <p:cNvSpPr txBox="1">
              <a:spLocks noChangeArrowheads="1"/>
            </p:cNvSpPr>
            <p:nvPr/>
          </p:nvSpPr>
          <p:spPr bwMode="auto">
            <a:xfrm>
              <a:off x="269666" y="4024318"/>
              <a:ext cx="2666999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ja-JP" sz="1100" dirty="0">
                  <a:solidFill>
                    <a:schemeClr val="bg1"/>
                  </a:solidFill>
                  <a:latin typeface="Calibri" pitchFamily="34" charset="0"/>
                </a:rPr>
                <a:t>Cross-section of basic type emulsion film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9075" y="4831531"/>
              <a:ext cx="1981200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Primer (~1micron)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9075" y="4983931"/>
              <a:ext cx="1981200" cy="990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Plastic base (70-400microns)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9075" y="5974531"/>
              <a:ext cx="1981200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Primer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9075" y="6126931"/>
              <a:ext cx="1981200" cy="381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Emulsion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9075" y="6507931"/>
              <a:ext cx="1981200" cy="15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dirty="0"/>
                <a:t>Protection layer</a:t>
              </a:r>
            </a:p>
          </p:txBody>
        </p:sp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 l="6623"/>
          <a:stretch>
            <a:fillRect/>
          </a:stretch>
        </p:blipFill>
        <p:spPr bwMode="auto">
          <a:xfrm>
            <a:off x="5562600" y="5212357"/>
            <a:ext cx="2302044" cy="164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15"/>
          <p:cNvSpPr txBox="1"/>
          <p:nvPr/>
        </p:nvSpPr>
        <p:spPr>
          <a:xfrm>
            <a:off x="6781800" y="6400800"/>
            <a:ext cx="1295400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100" dirty="0" smtClean="0"/>
              <a:t>A developed film </a:t>
            </a:r>
            <a:endParaRPr kumimoji="1" lang="en-US" altLang="ja-JP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Sensitivity evaluation of produced films with CERN Test Beams in 2011</a:t>
            </a:r>
            <a:endParaRPr kumimoji="1" lang="ja-JP" altLang="en-US" sz="3200" smtClean="0"/>
          </a:p>
        </p:txBody>
      </p:sp>
      <p:graphicFrame>
        <p:nvGraphicFramePr>
          <p:cNvPr id="18" name="表 17"/>
          <p:cNvGraphicFramePr>
            <a:graphicFrameLocks noGrp="1"/>
          </p:cNvGraphicFramePr>
          <p:nvPr/>
        </p:nvGraphicFramePr>
        <p:xfrm>
          <a:off x="1905000" y="4648200"/>
          <a:ext cx="61722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/>
                <a:gridCol w="1266092"/>
                <a:gridCol w="1107831"/>
                <a:gridCol w="1424354"/>
                <a:gridCol w="1345223"/>
              </a:tblGrid>
              <a:tr h="575094"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Beam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Development time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GD </a:t>
                      </a:r>
                      <a:r>
                        <a:rPr kumimoji="1" lang="en-US" altLang="ja-JP" sz="1100" dirty="0" smtClean="0"/>
                        <a:t>(grains/100microns)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FD</a:t>
                      </a:r>
                    </a:p>
                    <a:p>
                      <a:pPr algn="ctr"/>
                      <a:r>
                        <a:rPr kumimoji="1" lang="en-US" altLang="ja-JP" sz="1100" dirty="0" smtClean="0"/>
                        <a:t>(grains/10microns</a:t>
                      </a:r>
                      <a:r>
                        <a:rPr kumimoji="1" lang="en-US" altLang="ja-JP" sz="1100" baseline="0" dirty="0" smtClean="0"/>
                        <a:t> cubic)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43132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Reference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(OPERA film)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 10GeV pi-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30.3 +- 1.6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10.1</a:t>
                      </a:r>
                      <a:r>
                        <a:rPr kumimoji="1" lang="en-US" altLang="ja-JP" sz="1200" b="1" baseline="0" dirty="0" smtClean="0">
                          <a:solidFill>
                            <a:schemeClr val="tx1"/>
                          </a:solidFill>
                        </a:rPr>
                        <a:t> +- 0.7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87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Nagoya gel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 10GeV pi-</a:t>
                      </a:r>
                      <a:endParaRPr kumimoji="1" lang="ja-JP" altLang="en-US" sz="120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47.7 +- 2.0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1.9 +- 0.2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587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Nagoya gel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 10GeV pi-</a:t>
                      </a:r>
                      <a:endParaRPr kumimoji="1" lang="ja-JP" altLang="en-US" sz="120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55.1 +- 2.6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dirty="0" smtClean="0">
                          <a:solidFill>
                            <a:schemeClr val="tx1"/>
                          </a:solidFill>
                        </a:rPr>
                        <a:t>3.0 +- 0.3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87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 smtClean="0">
                          <a:solidFill>
                            <a:schemeClr val="tx1"/>
                          </a:solidFill>
                        </a:rPr>
                        <a:t>Slavich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 gel 15C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CERN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 180 GeV pi/mu+</a:t>
                      </a:r>
                      <a:endParaRPr kumimoji="1" lang="ja-JP" altLang="en-US" sz="120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33.0 +- 1.0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5.4 +- 0.5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30" name="Рисунок 7" descr="15C_beam__OPERA_dev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45071" t="26766" r="38540" b="25650"/>
          <a:stretch>
            <a:fillRect/>
          </a:stretch>
        </p:blipFill>
        <p:spPr bwMode="auto">
          <a:xfrm>
            <a:off x="6629400" y="1219200"/>
            <a:ext cx="16383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13"/>
          <p:cNvSpPr txBox="1"/>
          <p:nvPr/>
        </p:nvSpPr>
        <p:spPr>
          <a:xfrm>
            <a:off x="7740650" y="2666998"/>
            <a:ext cx="1098550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/>
              <a:t>Dev. 10min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smtClean="0"/>
              <a:t>GD  </a:t>
            </a:r>
            <a:r>
              <a:rPr lang="en-US" altLang="ja-JP" sz="1400" b="1" dirty="0"/>
              <a:t>33.0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dirty="0"/>
              <a:t>FD  5.4</a:t>
            </a:r>
          </a:p>
        </p:txBody>
      </p:sp>
      <p:sp>
        <p:nvSpPr>
          <p:cNvPr id="26" name="テキスト ボックス 7"/>
          <p:cNvSpPr txBox="1"/>
          <p:nvPr/>
        </p:nvSpPr>
        <p:spPr>
          <a:xfrm>
            <a:off x="6578600" y="977900"/>
            <a:ext cx="1721625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 err="1" smtClean="0"/>
              <a:t>Slavich</a:t>
            </a:r>
            <a:r>
              <a:rPr lang="en-US" altLang="ja-JP" sz="1400" b="1" dirty="0" smtClean="0"/>
              <a:t> gel 15C 2011</a:t>
            </a:r>
            <a:endParaRPr lang="en-US" altLang="ja-JP" sz="1400" dirty="0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62400" y="1368316"/>
            <a:ext cx="18383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543040" y="1371600"/>
            <a:ext cx="18002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テキスト ボックス 24"/>
          <p:cNvSpPr txBox="1"/>
          <p:nvPr/>
        </p:nvSpPr>
        <p:spPr>
          <a:xfrm>
            <a:off x="2895600" y="2661414"/>
            <a:ext cx="112396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Dev. 25min</a:t>
            </a:r>
          </a:p>
          <a:p>
            <a:pPr algn="ctr"/>
            <a:r>
              <a:rPr kumimoji="1" lang="en-US" altLang="ja-JP" sz="1400" b="1" dirty="0" smtClean="0"/>
              <a:t>GD  30.3</a:t>
            </a:r>
          </a:p>
          <a:p>
            <a:pPr algn="ctr"/>
            <a:r>
              <a:rPr lang="en-US" altLang="ja-JP" sz="1400" b="1" dirty="0" smtClean="0"/>
              <a:t>FD  10.1</a:t>
            </a:r>
          </a:p>
        </p:txBody>
      </p:sp>
      <p:sp>
        <p:nvSpPr>
          <p:cNvPr id="30" name="テキスト ボックス 27"/>
          <p:cNvSpPr txBox="1"/>
          <p:nvPr/>
        </p:nvSpPr>
        <p:spPr>
          <a:xfrm>
            <a:off x="5181600" y="2671594"/>
            <a:ext cx="1098357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Dev. 20min</a:t>
            </a:r>
          </a:p>
          <a:p>
            <a:pPr algn="ctr"/>
            <a:r>
              <a:rPr kumimoji="1" lang="en-US" altLang="ja-JP" sz="1400" b="1" dirty="0" smtClean="0"/>
              <a:t>GD  47.7</a:t>
            </a:r>
          </a:p>
          <a:p>
            <a:pPr algn="ctr"/>
            <a:r>
              <a:rPr lang="en-US" altLang="ja-JP" sz="1400" b="1" dirty="0" smtClean="0"/>
              <a:t>FD    1.9</a:t>
            </a:r>
          </a:p>
        </p:txBody>
      </p:sp>
      <p:cxnSp>
        <p:nvCxnSpPr>
          <p:cNvPr id="31" name="Straight Arrow Connector 22"/>
          <p:cNvCxnSpPr/>
          <p:nvPr/>
        </p:nvCxnSpPr>
        <p:spPr>
          <a:xfrm rot="5400000" flipH="1" flipV="1">
            <a:off x="-171460" y="2933700"/>
            <a:ext cx="31242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23"/>
          <p:cNvSpPr txBox="1"/>
          <p:nvPr/>
        </p:nvSpPr>
        <p:spPr>
          <a:xfrm rot="16200000">
            <a:off x="470406" y="2459623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100microns</a:t>
            </a:r>
            <a:endParaRPr lang="en-US" sz="1600" dirty="0"/>
          </a:p>
        </p:txBody>
      </p:sp>
      <p:sp>
        <p:nvSpPr>
          <p:cNvPr id="33" name="正方形/長方形 33"/>
          <p:cNvSpPr/>
          <p:nvPr/>
        </p:nvSpPr>
        <p:spPr>
          <a:xfrm>
            <a:off x="2533640" y="1371600"/>
            <a:ext cx="228600" cy="31242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4"/>
          <p:cNvSpPr txBox="1"/>
          <p:nvPr/>
        </p:nvSpPr>
        <p:spPr>
          <a:xfrm>
            <a:off x="1466840" y="987623"/>
            <a:ext cx="197079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b="1" dirty="0" smtClean="0"/>
              <a:t>Reference</a:t>
            </a:r>
            <a:r>
              <a:rPr lang="en-US" altLang="ja-JP" sz="1400" dirty="0" smtClean="0"/>
              <a:t> (OPERA film)</a:t>
            </a:r>
          </a:p>
        </p:txBody>
      </p:sp>
      <p:sp>
        <p:nvSpPr>
          <p:cNvPr id="35" name="テキスト ボックス 35"/>
          <p:cNvSpPr txBox="1"/>
          <p:nvPr/>
        </p:nvSpPr>
        <p:spPr>
          <a:xfrm>
            <a:off x="4114800" y="965851"/>
            <a:ext cx="145713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Nagoya gel 2011</a:t>
            </a:r>
          </a:p>
        </p:txBody>
      </p:sp>
      <p:sp>
        <p:nvSpPr>
          <p:cNvPr id="36" name="正方形/長方形 37"/>
          <p:cNvSpPr/>
          <p:nvPr/>
        </p:nvSpPr>
        <p:spPr>
          <a:xfrm>
            <a:off x="4632434" y="1366014"/>
            <a:ext cx="228600" cy="31242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42080" y="-31532"/>
            <a:ext cx="69627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91966"/>
            <a:ext cx="7162800" cy="8224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Irradiation with 22 </a:t>
            </a:r>
            <a:r>
              <a:rPr lang="en-US" sz="2400" dirty="0" err="1" smtClean="0"/>
              <a:t>MeV</a:t>
            </a:r>
            <a:r>
              <a:rPr lang="en-US" sz="2400" dirty="0" smtClean="0"/>
              <a:t> electrons</a:t>
            </a:r>
            <a:br>
              <a:rPr lang="en-US" sz="2400" dirty="0" smtClean="0"/>
            </a:br>
            <a:r>
              <a:rPr lang="en-US" sz="2400" dirty="0" smtClean="0"/>
              <a:t>from a </a:t>
            </a:r>
            <a:r>
              <a:rPr lang="en-US" sz="2400" dirty="0" err="1" smtClean="0"/>
              <a:t>linac</a:t>
            </a:r>
            <a:r>
              <a:rPr lang="en-US" sz="2400" dirty="0" smtClean="0"/>
              <a:t> of Clinic for Radiation Oncology (</a:t>
            </a:r>
            <a:r>
              <a:rPr lang="en-US" sz="2400" dirty="0" err="1" smtClean="0"/>
              <a:t>Inselspital</a:t>
            </a:r>
            <a:r>
              <a:rPr lang="en-US" sz="2400" dirty="0" smtClean="0"/>
              <a:t>)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5663" y="603146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100</a:t>
            </a:r>
            <a:r>
              <a:rPr kumimoji="1" lang="en-US" altLang="ja-JP" dirty="0" smtClean="0">
                <a:sym typeface="Symbol"/>
              </a:rPr>
              <a:t>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28600" y="6031468"/>
            <a:ext cx="335280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表 4"/>
          <p:cNvGraphicFramePr>
            <a:graphicFrameLocks noGrp="1"/>
          </p:cNvGraphicFramePr>
          <p:nvPr/>
        </p:nvGraphicFramePr>
        <p:xfrm>
          <a:off x="4038601" y="4721859"/>
          <a:ext cx="4952999" cy="1983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162"/>
                <a:gridCol w="1986409"/>
                <a:gridCol w="1804428"/>
              </a:tblGrid>
              <a:tr h="51985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Gel type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Grain</a:t>
                      </a:r>
                      <a:r>
                        <a:rPr kumimoji="1" lang="en-US" altLang="ja-JP" sz="1600" baseline="0" dirty="0" smtClean="0"/>
                        <a:t> density (/100</a:t>
                      </a:r>
                      <a:r>
                        <a:rPr kumimoji="1" lang="en-US" altLang="ja-JP" sz="1600" baseline="0" dirty="0" smtClean="0">
                          <a:sym typeface="Symbol"/>
                        </a:rPr>
                        <a:t></a:t>
                      </a:r>
                      <a:r>
                        <a:rPr kumimoji="1" lang="en-US" altLang="ja-JP" sz="1600" baseline="0" dirty="0" smtClean="0"/>
                        <a:t>m)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462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Nagoya 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AgBr30%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ym typeface="Symbol"/>
                        </a:rPr>
                        <a:t>39</a:t>
                      </a:r>
                      <a:r>
                        <a:rPr kumimoji="1" lang="ja-JP" altLang="en-US" sz="1600" dirty="0" smtClean="0">
                          <a:sym typeface="Symbol"/>
                        </a:rPr>
                        <a:t></a:t>
                      </a:r>
                      <a:r>
                        <a:rPr kumimoji="1" lang="en-US" altLang="ja-JP" sz="1600" dirty="0" smtClean="0">
                          <a:sym typeface="Symbol"/>
                        </a:rPr>
                        <a:t>3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462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Nagoya B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AgBr45%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ym typeface="Symbol"/>
                        </a:rPr>
                        <a:t>47</a:t>
                      </a:r>
                      <a:r>
                        <a:rPr kumimoji="1" lang="ja-JP" altLang="en-US" sz="1600" dirty="0" smtClean="0">
                          <a:sym typeface="Symbol"/>
                        </a:rPr>
                        <a:t></a:t>
                      </a:r>
                      <a:r>
                        <a:rPr kumimoji="1" lang="en-US" altLang="ja-JP" sz="1600" dirty="0" smtClean="0">
                          <a:sym typeface="Symbol"/>
                        </a:rPr>
                        <a:t>3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3462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Nagoya C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/>
                        <a:t>AgBr55%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0070C0"/>
                          </a:solidFill>
                          <a:sym typeface="Symbol"/>
                        </a:rPr>
                        <a:t>59</a:t>
                      </a:r>
                      <a:r>
                        <a:rPr kumimoji="1" lang="ja-JP" altLang="en-US" sz="1800" b="1" dirty="0" smtClean="0">
                          <a:solidFill>
                            <a:srgbClr val="0070C0"/>
                          </a:solidFill>
                          <a:sym typeface="Symbol"/>
                        </a:rPr>
                        <a:t></a:t>
                      </a:r>
                      <a:r>
                        <a:rPr kumimoji="1" lang="en-US" altLang="ja-JP" sz="1800" b="1" dirty="0" smtClean="0">
                          <a:solidFill>
                            <a:srgbClr val="0070C0"/>
                          </a:solidFill>
                          <a:sym typeface="Symbol"/>
                        </a:rPr>
                        <a:t>4</a:t>
                      </a:r>
                      <a:endParaRPr kumimoji="1" lang="ja-JP" altLang="en-US" sz="1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4628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 smtClean="0"/>
                        <a:t>OPERA film</a:t>
                      </a:r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30</a:t>
                      </a:r>
                      <a:r>
                        <a:rPr kumimoji="1" lang="ja-JP" altLang="en-US" sz="1600" smtClean="0">
                          <a:sym typeface="Symbol"/>
                        </a:rPr>
                        <a:t></a:t>
                      </a:r>
                      <a:r>
                        <a:rPr kumimoji="1" lang="en-US" altLang="ja-JP" sz="1600" dirty="0" smtClean="0">
                          <a:sym typeface="Symbol"/>
                        </a:rPr>
                        <a:t>2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38800" y="4321628"/>
            <a:ext cx="1905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Sensitivity check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879" y="1047750"/>
            <a:ext cx="251912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1" y="1047750"/>
            <a:ext cx="2666999" cy="2000250"/>
          </a:xfrm>
          <a:prstGeom prst="rect">
            <a:avLst/>
          </a:prstGeom>
        </p:spPr>
      </p:pic>
      <p:cxnSp>
        <p:nvCxnSpPr>
          <p:cNvPr id="16" name="Straight Arrow Connector 5"/>
          <p:cNvCxnSpPr/>
          <p:nvPr/>
        </p:nvCxnSpPr>
        <p:spPr>
          <a:xfrm>
            <a:off x="5410200" y="2304750"/>
            <a:ext cx="0" cy="648000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3962400" y="2266950"/>
            <a:ext cx="1522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22MeV electron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テーマ1_青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モジュール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テーマ1_青</Template>
  <TotalTime>7041</TotalTime>
  <Words>2334</Words>
  <Application>Microsoft Office PowerPoint</Application>
  <PresentationFormat>On-screen Show (4:3)</PresentationFormat>
  <Paragraphs>584</Paragraphs>
  <Slides>41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テーマ1_青</vt:lpstr>
      <vt:lpstr>R&amp;D and applications of  emulsion detectors in Switzerland</vt:lpstr>
      <vt:lpstr>Swiss emulsion activity</vt:lpstr>
      <vt:lpstr>Swiss scanning station</vt:lpstr>
      <vt:lpstr>All infrastructures for R&amp;D available in Bern Strong advantage of our group</vt:lpstr>
      <vt:lpstr>Underground emulsion facility</vt:lpstr>
      <vt:lpstr>Studies on base treatment</vt:lpstr>
      <vt:lpstr>Emulsion film production (pouring)</vt:lpstr>
      <vt:lpstr>Sensitivity evaluation of produced films with CERN Test Beams in 2011</vt:lpstr>
      <vt:lpstr>Irradiation with 22 MeV electrons from a linac of Clinic for Radiation Oncology (Inselspital)</vt:lpstr>
      <vt:lpstr>Intrinsic resolution of new film</vt:lpstr>
      <vt:lpstr>Irradiation with 18 MeV protons at the beam transfer line of the new Bern cyclotron laboratory (SWAN, Inselspital)</vt:lpstr>
      <vt:lpstr>Slide 12</vt:lpstr>
      <vt:lpstr>AEgIS experiment</vt:lpstr>
      <vt:lpstr>   Absolute muon flux measurement at Muon pit  in T2K experiment</vt:lpstr>
      <vt:lpstr>Comparison with MC</vt:lpstr>
      <vt:lpstr>Medical application: neutron spectroscopy with emulsions</vt:lpstr>
      <vt:lpstr>Neutron exposure at CERF facility, CERN</vt:lpstr>
      <vt:lpstr>Proof of principle for neutron source imaging</vt:lpstr>
      <vt:lpstr>Monochromatic neutron beam (2.5 MeV neutron from D-D fusion)</vt:lpstr>
      <vt:lpstr>Other applications: muon radiography</vt:lpstr>
      <vt:lpstr>Summary</vt:lpstr>
      <vt:lpstr>Backup</vt:lpstr>
      <vt:lpstr>Slide 23</vt:lpstr>
      <vt:lpstr>Emulsion in Bern, Long history…</vt:lpstr>
      <vt:lpstr>Slide 25</vt:lpstr>
      <vt:lpstr>Slide 26</vt:lpstr>
      <vt:lpstr>Slide 27</vt:lpstr>
      <vt:lpstr>Slide 28</vt:lpstr>
      <vt:lpstr>The SWAN Project in Bern</vt:lpstr>
      <vt:lpstr>The cyclotron and  the Beam Transport Line (BTL)</vt:lpstr>
      <vt:lpstr>The Beam Transport Line (BTL)</vt:lpstr>
      <vt:lpstr>Optimized BTL</vt:lpstr>
      <vt:lpstr>The new Bern cyclotron laboratory  for PET radioisotope production and its beam line for multi-disciplinary research</vt:lpstr>
      <vt:lpstr>Irradiation with 18 MeV protons at the beam transfer line of the new Bern cyclotron laboratory (SWAN, Inselspital)</vt:lpstr>
      <vt:lpstr>Irradiation with 22 MeV electrons from a linac of the Clinic for Radiation Oncology (KRO) of the Inselspital</vt:lpstr>
      <vt:lpstr>Resolution before cuts</vt:lpstr>
      <vt:lpstr>Resolution and efficiency</vt:lpstr>
      <vt:lpstr>T2K</vt:lpstr>
      <vt:lpstr>Emulsion exposures</vt:lpstr>
      <vt:lpstr>Neutron spectrum outside the concrete side-shield</vt:lpstr>
      <vt:lpstr>Muon radiography in Vancouver mine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Akitaka Ariga</dc:creator>
  <cp:lastModifiedBy>Tomoko</cp:lastModifiedBy>
  <cp:revision>328</cp:revision>
  <dcterms:created xsi:type="dcterms:W3CDTF">2013-09-10T11:00:11Z</dcterms:created>
  <dcterms:modified xsi:type="dcterms:W3CDTF">2013-10-14T11:55:22Z</dcterms:modified>
</cp:coreProperties>
</file>